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4.svg" ContentType="image/svg+xml"/>
  <Override PartName="/ppt/media/image26.svg" ContentType="image/svg+xml"/>
  <Override PartName="/ppt/media/image28.svg" ContentType="image/svg+xml"/>
  <Override PartName="/ppt/media/image3.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41.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457200"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L="914400"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L="1371600"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L="1828800"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L="2286000"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L="2743200"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L="3200400"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L="3657600"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1672"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72"/>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大家好，欢迎关注第十</a:t>
            </a:r>
            <a:r>
              <a:rPr lang="zh-CN" altLang="en-US" sz="1400" b="0" i="0" u="none" strike="noStrike">
                <a:solidFill>
                  <a:srgbClr val="000000"/>
                </a:solidFill>
              </a:rPr>
              <a:t>八</a:t>
            </a:r>
            <a:r>
              <a:rPr lang="en-US" sz="1400" b="0" i="0" u="none" strike="noStrike">
                <a:solidFill>
                  <a:srgbClr val="000000"/>
                </a:solidFill>
              </a:rPr>
              <a:t>届中国深圳创新创业大赛！今天，我们特别为大家介绍由深圳超算中心倾力打造的新一代信息技术赛道。深圳超算作为大湾区的科创引擎，将为这条赛道的优胜者提供强大的技术支持和资源对接。大赛报名即将在6月30日截止，这是一个不容错过的机会，让我们一起开启创新之旅！</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首先，让我们快速了解一下大赛的基本信息。报名非常简单，只需访问我们的官方网站。无论你是已经在深圳扎根的企业，还是怀揣梦想的初创团队，都有适合你的赛道。我们覆盖了七大新兴行业，特别是由深圳超算中心支持的新一代信息技术赛道，将为技术驱动型项目提供绝佳的展示和成长平台。符合深圳战略性新兴产业方向的项目还将获得优先晋级的机会。</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了解了如何报名，我们再来看看比赛流程和大家最关心的奖励。比赛分为预选赛、半决赛和决赛三个阶段，全程公开透明。我们为优胜者准备了总额高达1020万元的现金奖励，一等奖高达30万元！更重要的是，获奖项目还将获得深圳强大的政策支持，包括最高1000万元的孔雀团队项目资助，以及数十亿元的金融基金扶持，为你的项目发展提供最坚实的保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除了丰厚的奖金和政策，深创赛还为所有参赛者提供一系列免费的配套服务，从创业辅导到投融资对接，全方位助力你的成长。更令人兴奋的是，报名深创赛后，你的成果还有机会同步参加华为S2赛季和PAC2026等顶级赛事，赢取额外奖金，并获得直通华为、腾讯等名企的绿色通道。机会难得，立即报名，让深圳超算中心与深创赛一起，见证你的成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9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9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9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9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90204"/>
              <a:buNone/>
              <a:defRPr sz="33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90204"/>
              <a:buChar char="•"/>
              <a:defRPr sz="21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L="914400" marR="0" lvl="1" indent="-342900" algn="l" rtl="0">
              <a:lnSpc>
                <a:spcPct val="90000"/>
              </a:lnSpc>
              <a:spcBef>
                <a:spcPts val="400"/>
              </a:spcBef>
              <a:spcAft>
                <a:spcPts val="0"/>
              </a:spcAft>
              <a:buClr>
                <a:schemeClr val="dk1"/>
              </a:buClr>
              <a:buSzPts val="1800"/>
              <a:buFont typeface="Arial" panose="020B0604020202090204"/>
              <a:buChar char="•"/>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323850" algn="l" rtl="0">
              <a:lnSpc>
                <a:spcPct val="90000"/>
              </a:lnSpc>
              <a:spcBef>
                <a:spcPts val="400"/>
              </a:spcBef>
              <a:spcAft>
                <a:spcPts val="0"/>
              </a:spcAft>
              <a:buClr>
                <a:schemeClr val="dk1"/>
              </a:buClr>
              <a:buSzPts val="1500"/>
              <a:buFont typeface="Arial" panose="020B0604020202090204"/>
              <a:buChar char="•"/>
              <a:defRPr sz="15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317500" algn="l" rtl="0">
              <a:lnSpc>
                <a:spcPct val="90000"/>
              </a:lnSpc>
              <a:spcBef>
                <a:spcPts val="400"/>
              </a:spcBef>
              <a:spcAft>
                <a:spcPts val="0"/>
              </a:spcAft>
              <a:buClr>
                <a:schemeClr val="dk1"/>
              </a:buClr>
              <a:buSzPts val="1400"/>
              <a:buFont typeface="Arial" panose="020B0604020202090204"/>
              <a:buChar char="•"/>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100"/>
              <a:buNone/>
              <a:defRPr sz="14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900" b="0" i="0" u="none" strike="noStrike" cap="none">
                <a:solidFill>
                  <a:srgbClr val="888888"/>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svg"/><Relationship Id="rId7"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svg"/><Relationship Id="rId15" Type="http://schemas.openxmlformats.org/officeDocument/2006/relationships/notesSlide" Target="../notesSlides/notesSlide2.xml"/><Relationship Id="rId14" Type="http://schemas.openxmlformats.org/officeDocument/2006/relationships/slideLayout" Target="../slideLayouts/slideLayout12.xml"/><Relationship Id="rId13" Type="http://schemas.openxmlformats.org/officeDocument/2006/relationships/image" Target="../media/image5.png"/><Relationship Id="rId12" Type="http://schemas.openxmlformats.org/officeDocument/2006/relationships/image" Target="../media/image19.svg"/><Relationship Id="rId11" Type="http://schemas.openxmlformats.org/officeDocument/2006/relationships/image" Target="../media/image18.png"/><Relationship Id="rId10" Type="http://schemas.openxmlformats.org/officeDocument/2006/relationships/image" Target="../media/image17.sv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svg"/><Relationship Id="rId7"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3.svg"/><Relationship Id="rId3" Type="http://schemas.openxmlformats.org/officeDocument/2006/relationships/image" Target="../media/image22.png"/><Relationship Id="rId2" Type="http://schemas.openxmlformats.org/officeDocument/2006/relationships/image" Target="../media/image21.svg"/><Relationship Id="rId17" Type="http://schemas.openxmlformats.org/officeDocument/2006/relationships/notesSlide" Target="../notesSlides/notesSlide3.xml"/><Relationship Id="rId16" Type="http://schemas.openxmlformats.org/officeDocument/2006/relationships/slideLayout" Target="../slideLayouts/slideLayout12.xml"/><Relationship Id="rId15" Type="http://schemas.openxmlformats.org/officeDocument/2006/relationships/image" Target="../media/image5.png"/><Relationship Id="rId14" Type="http://schemas.openxmlformats.org/officeDocument/2006/relationships/image" Target="../media/image31.svg"/><Relationship Id="rId13" Type="http://schemas.openxmlformats.org/officeDocument/2006/relationships/image" Target="../media/image30.png"/><Relationship Id="rId12" Type="http://schemas.openxmlformats.org/officeDocument/2006/relationships/image" Target="../media/image15.svg"/><Relationship Id="rId11" Type="http://schemas.openxmlformats.org/officeDocument/2006/relationships/image" Target="../media/image29.png"/><Relationship Id="rId10" Type="http://schemas.openxmlformats.org/officeDocument/2006/relationships/image" Target="../media/image28.sv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33.svg"/><Relationship Id="rId35" Type="http://schemas.openxmlformats.org/officeDocument/2006/relationships/notesSlide" Target="../notesSlides/notesSlide4.xml"/><Relationship Id="rId34" Type="http://schemas.openxmlformats.org/officeDocument/2006/relationships/slideLayout" Target="../slideLayouts/slideLayout12.xml"/><Relationship Id="rId33" Type="http://schemas.openxmlformats.org/officeDocument/2006/relationships/image" Target="../media/image5.png"/><Relationship Id="rId32" Type="http://schemas.openxmlformats.org/officeDocument/2006/relationships/image" Target="../media/image41.svg"/><Relationship Id="rId31" Type="http://schemas.openxmlformats.org/officeDocument/2006/relationships/image" Target="../media/image40.png"/><Relationship Id="rId30" Type="http://schemas.openxmlformats.org/officeDocument/2006/relationships/image" Target="../media/image19.svg"/><Relationship Id="rId3" Type="http://schemas.openxmlformats.org/officeDocument/2006/relationships/image" Target="../media/image32.png"/><Relationship Id="rId29" Type="http://schemas.openxmlformats.org/officeDocument/2006/relationships/image" Target="../media/image39.png"/><Relationship Id="rId28" Type="http://schemas.openxmlformats.org/officeDocument/2006/relationships/tags" Target="../tags/tag20.xml"/><Relationship Id="rId27" Type="http://schemas.openxmlformats.org/officeDocument/2006/relationships/tags" Target="../tags/tag19.xml"/><Relationship Id="rId26" Type="http://schemas.openxmlformats.org/officeDocument/2006/relationships/tags" Target="../tags/tag18.xml"/><Relationship Id="rId25" Type="http://schemas.openxmlformats.org/officeDocument/2006/relationships/image" Target="../media/image11.svg"/><Relationship Id="rId24" Type="http://schemas.openxmlformats.org/officeDocument/2006/relationships/image" Target="../media/image38.png"/><Relationship Id="rId23" Type="http://schemas.openxmlformats.org/officeDocument/2006/relationships/tags" Target="../tags/tag17.xml"/><Relationship Id="rId22" Type="http://schemas.openxmlformats.org/officeDocument/2006/relationships/tags" Target="../tags/tag16.xml"/><Relationship Id="rId21" Type="http://schemas.openxmlformats.org/officeDocument/2006/relationships/tags" Target="../tags/tag15.xml"/><Relationship Id="rId20" Type="http://schemas.openxmlformats.org/officeDocument/2006/relationships/tags" Target="../tags/tag14.xml"/><Relationship Id="rId2" Type="http://schemas.openxmlformats.org/officeDocument/2006/relationships/tags" Target="../tags/tag2.xml"/><Relationship Id="rId19" Type="http://schemas.openxmlformats.org/officeDocument/2006/relationships/tags" Target="../tags/tag13.xml"/><Relationship Id="rId18" Type="http://schemas.openxmlformats.org/officeDocument/2006/relationships/image" Target="../media/image37.svg"/><Relationship Id="rId17" Type="http://schemas.openxmlformats.org/officeDocument/2006/relationships/image" Target="../media/image36.png"/><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35.svg"/><Relationship Id="rId10" Type="http://schemas.openxmlformats.org/officeDocument/2006/relationships/image" Target="../media/image34.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0000"/>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436372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215265"/>
            <a:ext cx="76200" cy="813435"/>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524000"/>
            <a:ext cx="10160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5200" b="1" i="0" u="none" strike="noStrike">
                <a:solidFill>
                  <a:srgbClr val="0052D9"/>
                </a:solidFill>
                <a:latin typeface="Noto Sans SC"/>
                <a:ea typeface="Noto Sans SC"/>
                <a:cs typeface="Noto Sans SC"/>
                <a:sym typeface="Noto Sans SC"/>
              </a:rPr>
              <a:t>第十</a:t>
            </a:r>
            <a:r>
              <a:rPr lang="zh-CN" altLang="en-US" sz="5200" b="1" i="0" u="none" strike="noStrike">
                <a:solidFill>
                  <a:srgbClr val="0052D9"/>
                </a:solidFill>
                <a:latin typeface="Noto Sans SC"/>
                <a:ea typeface="Noto Sans SC"/>
                <a:cs typeface="Noto Sans SC"/>
                <a:sym typeface="Noto Sans SC"/>
              </a:rPr>
              <a:t>八</a:t>
            </a:r>
            <a:r>
              <a:rPr lang="en-US" sz="5200" b="1" i="0" u="none" strike="noStrike">
                <a:solidFill>
                  <a:srgbClr val="0052D9"/>
                </a:solidFill>
                <a:latin typeface="Noto Sans SC"/>
                <a:ea typeface="Noto Sans SC"/>
                <a:cs typeface="Noto Sans SC"/>
                <a:sym typeface="Noto Sans SC"/>
              </a:rPr>
              <a:t>届中国深圳创新创业大赛</a:t>
            </a:r>
            <a:endParaRPr lang="en-US" sz="1100"/>
          </a:p>
        </p:txBody>
      </p:sp>
      <p:cxnSp>
        <p:nvCxnSpPr>
          <p:cNvPr id="6" name="Connector 6"/>
          <p:cNvCxnSpPr/>
          <p:nvPr/>
        </p:nvCxnSpPr>
        <p:spPr>
          <a:xfrm rot="-4297">
            <a:off x="1016004" y="2598420"/>
            <a:ext cx="10160000" cy="12700"/>
          </a:xfrm>
          <a:prstGeom prst="straightConnector1">
            <a:avLst/>
          </a:prstGeom>
          <a:solidFill>
            <a:srgbClr val="DEE0E3">
              <a:alpha val="100000"/>
            </a:srgbClr>
          </a:solidFill>
          <a:ln w="25400" cap="flat" cmpd="sng">
            <a:solidFill>
              <a:srgbClr val="0052D9">
                <a:alpha val="30000"/>
              </a:srgbClr>
            </a:solidFill>
            <a:prstDash val="solid"/>
            <a:round/>
            <a:headEnd type="none" w="lg" len="lg"/>
            <a:tailEnd type="none" w="lg" len="lg"/>
          </a:ln>
        </p:spPr>
      </p:cxnSp>
      <p:sp>
        <p:nvSpPr>
          <p:cNvPr id="7" name="AutoShape 7"/>
          <p:cNvSpPr/>
          <p:nvPr/>
        </p:nvSpPr>
        <p:spPr>
          <a:xfrm>
            <a:off x="1016000" y="2586355"/>
            <a:ext cx="1016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C00000"/>
                </a:solidFill>
                <a:latin typeface="Noto Sans SC"/>
                <a:ea typeface="Noto Sans SC"/>
                <a:cs typeface="Noto Sans SC"/>
                <a:sym typeface="Noto Sans SC"/>
              </a:rPr>
              <a:t>新一代信息技术赛道</a:t>
            </a:r>
            <a:r>
              <a:rPr lang="en-US" sz="2000" b="1" i="0" u="none" strike="noStrike">
                <a:solidFill>
                  <a:srgbClr val="1F2937"/>
                </a:solidFill>
                <a:latin typeface="Noto Sans SC"/>
                <a:ea typeface="Noto Sans SC"/>
                <a:cs typeface="Noto Sans SC"/>
                <a:sym typeface="Noto Sans SC"/>
              </a:rPr>
              <a:t>由深圳超算中心倾力打造</a:t>
            </a:r>
            <a:endParaRPr lang="en-US" sz="1100"/>
          </a:p>
          <a:p>
            <a:pPr marL="0" indent="0" algn="l">
              <a:lnSpc>
                <a:spcPct val="117000"/>
              </a:lnSpc>
            </a:pPr>
            <a:r>
              <a:rPr lang="en-US" sz="1500" b="0" i="0" u="none" strike="noStrike">
                <a:solidFill>
                  <a:srgbClr val="4B5563"/>
                </a:solidFill>
                <a:latin typeface="Noto Sans SC"/>
                <a:ea typeface="Noto Sans SC"/>
                <a:cs typeface="Noto Sans SC"/>
                <a:sym typeface="Noto Sans SC"/>
              </a:rPr>
              <a:t>依托国家级超级计算平台的算力优势与技术积淀，汇聚人工智能、大数据、云计算等前沿领域资源，为参赛团队提供算力支持、技术指导与产业对接，助力科创成果从实验室走向市场。</a:t>
            </a:r>
            <a:endParaRPr lang="en-US" sz="1500" b="0" i="0" u="none" strike="noStrike">
              <a:solidFill>
                <a:srgbClr val="4B5563"/>
              </a:solidFill>
              <a:latin typeface="Noto Sans SC"/>
              <a:ea typeface="Noto Sans SC"/>
              <a:cs typeface="Noto Sans SC"/>
              <a:sym typeface="Noto Sans SC"/>
            </a:endParaRPr>
          </a:p>
        </p:txBody>
      </p:sp>
      <p:sp>
        <p:nvSpPr>
          <p:cNvPr id="8" name="AutoShape 8"/>
          <p:cNvSpPr/>
          <p:nvPr/>
        </p:nvSpPr>
        <p:spPr>
          <a:xfrm>
            <a:off x="1016000" y="4985385"/>
            <a:ext cx="10160000" cy="1079500"/>
          </a:xfrm>
          <a:prstGeom prst="roundRect">
            <a:avLst>
              <a:gd name="adj" fmla="val 0"/>
            </a:avLst>
          </a:prstGeom>
          <a:solidFill>
            <a:srgbClr val="0052D9">
              <a:alpha val="9000"/>
            </a:srgbClr>
          </a:solidFill>
          <a:ln w="12700" cap="flat" cmpd="sng">
            <a:solidFill>
              <a:srgbClr val="0052D9">
                <a:alpha val="4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7000" y="5213985"/>
            <a:ext cx="609600" cy="609600"/>
          </a:xfrm>
          <a:prstGeom prst="rect">
            <a:avLst/>
          </a:prstGeom>
        </p:spPr>
      </p:pic>
      <p:cxnSp>
        <p:nvCxnSpPr>
          <p:cNvPr id="10" name="Connector 10"/>
          <p:cNvCxnSpPr/>
          <p:nvPr/>
        </p:nvCxnSpPr>
        <p:spPr>
          <a:xfrm rot="5337502">
            <a:off x="1936750" y="5518843"/>
            <a:ext cx="6985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11" name="AutoShape 11"/>
          <p:cNvSpPr/>
          <p:nvPr/>
        </p:nvSpPr>
        <p:spPr>
          <a:xfrm>
            <a:off x="2540000" y="5137785"/>
            <a:ext cx="825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0052D9"/>
                </a:solidFill>
                <a:latin typeface="Noto Sans SC"/>
                <a:ea typeface="Noto Sans SC"/>
                <a:cs typeface="Noto Sans SC"/>
                <a:sym typeface="Noto Sans SC"/>
              </a:rPr>
              <a:t>关键节点：报名通道即将关闭</a:t>
            </a:r>
            <a:endParaRPr lang="en-US" sz="1100"/>
          </a:p>
          <a:p>
            <a:pPr marL="0" indent="0" algn="l">
              <a:lnSpc>
                <a:spcPct val="125000"/>
              </a:lnSpc>
            </a:pPr>
            <a:r>
              <a:rPr lang="en-US" sz="1400" b="0" i="0" u="none" strike="noStrike">
                <a:solidFill>
                  <a:srgbClr val="374151"/>
                </a:solidFill>
                <a:latin typeface="Noto Sans SC"/>
                <a:ea typeface="Noto Sans SC"/>
                <a:cs typeface="Noto Sans SC"/>
                <a:sym typeface="Noto Sans SC"/>
              </a:rPr>
              <a:t>本届大赛报名截止时间为</a:t>
            </a:r>
            <a:r>
              <a:rPr lang="en-US" sz="1600" b="1" i="0" u="none" strike="noStrike">
                <a:solidFill>
                  <a:srgbClr val="DC2626"/>
                </a:solidFill>
                <a:latin typeface="Noto Sans SC"/>
                <a:ea typeface="Noto Sans SC"/>
                <a:cs typeface="Noto Sans SC"/>
                <a:sym typeface="Noto Sans SC"/>
              </a:rPr>
              <a:t>2026年6月30日</a:t>
            </a:r>
            <a:r>
              <a:rPr lang="en-US" sz="1400" b="0" i="0" u="none" strike="noStrike">
                <a:solidFill>
                  <a:srgbClr val="374151"/>
                </a:solidFill>
                <a:latin typeface="Noto Sans SC"/>
                <a:ea typeface="Noto Sans SC"/>
                <a:cs typeface="Noto Sans SC"/>
                <a:sym typeface="Noto Sans SC"/>
              </a:rPr>
              <a:t>，请有意向的创新创业团队抓紧时间完成申报，抢占算力赋能先机。</a:t>
            </a:r>
            <a:endParaRPr lang="en-US" sz="1400" b="0" i="0" u="none" strike="noStrike">
              <a:solidFill>
                <a:srgbClr val="374151"/>
              </a:solidFill>
              <a:latin typeface="Noto Sans SC"/>
              <a:ea typeface="Noto Sans SC"/>
              <a:cs typeface="Noto Sans SC"/>
              <a:sym typeface="Noto Sans SC"/>
            </a:endParaRPr>
          </a:p>
        </p:txBody>
      </p:sp>
      <p:pic>
        <p:nvPicPr>
          <p:cNvPr id="13" name="图片 12" descr="logo"/>
          <p:cNvPicPr>
            <a:picLocks noChangeAspect="1"/>
          </p:cNvPicPr>
          <p:nvPr/>
        </p:nvPicPr>
        <p:blipFill>
          <a:blip r:embed="rId4"/>
          <a:stretch>
            <a:fillRect/>
          </a:stretch>
        </p:blipFill>
        <p:spPr>
          <a:xfrm>
            <a:off x="3060065" y="122555"/>
            <a:ext cx="4017010" cy="979170"/>
          </a:xfrm>
          <a:prstGeom prst="rect">
            <a:avLst/>
          </a:prstGeom>
        </p:spPr>
      </p:pic>
      <p:pic>
        <p:nvPicPr>
          <p:cNvPr id="15" name="图片 14" descr="截屏2026-06-18 14.37.1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78180" y="0"/>
            <a:ext cx="1714500" cy="1101725"/>
          </a:xfrm>
          <a:prstGeom prst="rect">
            <a:avLst/>
          </a:prstGeom>
        </p:spPr>
      </p:pic>
      <p:sp>
        <p:nvSpPr>
          <p:cNvPr id="33" name="AutoShape 33"/>
          <p:cNvSpPr/>
          <p:nvPr/>
        </p:nvSpPr>
        <p:spPr>
          <a:xfrm>
            <a:off x="1016000" y="6426200"/>
            <a:ext cx="76200" cy="288925"/>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34"/>
          <p:cNvSpPr/>
          <p:nvPr/>
        </p:nvSpPr>
        <p:spPr>
          <a:xfrm>
            <a:off x="1206500" y="6393180"/>
            <a:ext cx="10287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52D9"/>
                </a:solidFill>
                <a:latin typeface="Noto Sans SC"/>
                <a:ea typeface="Noto Sans SC"/>
                <a:cs typeface="Noto Sans SC"/>
                <a:sym typeface="Noto Sans SC"/>
              </a:rPr>
              <a:t>立即报名开启征程：</a:t>
            </a:r>
            <a:r>
              <a:rPr lang="en-US" sz="1400" b="0" i="0" u="none" strike="noStrike">
                <a:solidFill>
                  <a:srgbClr val="333333"/>
                </a:solidFill>
                <a:latin typeface="Noto Sans SC"/>
                <a:ea typeface="Noto Sans SC"/>
                <a:cs typeface="Noto Sans SC"/>
                <a:sym typeface="Noto Sans SC"/>
              </a:rPr>
              <a:t>报名网址 </a:t>
            </a:r>
            <a:r>
              <a:rPr lang="en-US" sz="1400" b="1" i="0" u="none" strike="noStrike">
                <a:solidFill>
                  <a:srgbClr val="C00000"/>
                </a:solidFill>
                <a:latin typeface="Noto Sans SC"/>
                <a:ea typeface="Noto Sans SC"/>
                <a:cs typeface="Noto Sans SC"/>
                <a:sym typeface="Noto Sans SC"/>
              </a:rPr>
              <a:t>https://sticapply.sz.gov.cn/scs</a:t>
            </a:r>
            <a:r>
              <a:rPr lang="en-US" sz="1400" b="0" i="0" u="none" strike="noStrike">
                <a:solidFill>
                  <a:srgbClr val="333333"/>
                </a:solidFill>
                <a:latin typeface="Noto Sans SC"/>
                <a:ea typeface="Noto Sans SC"/>
                <a:cs typeface="Noto Sans SC"/>
                <a:sym typeface="Noto Sans SC"/>
              </a:rPr>
              <a:t> ，深圳超算中心与深创赛共同见证你的创新成果！</a:t>
            </a:r>
            <a:endParaRPr lang="en-US" sz="1100"/>
          </a:p>
        </p:txBody>
      </p:sp>
      <p:pic>
        <p:nvPicPr>
          <p:cNvPr id="37" name="图片 36" descr="截屏2026-06-18 17.16.56"/>
          <p:cNvPicPr>
            <a:picLocks noChangeAspect="1"/>
          </p:cNvPicPr>
          <p:nvPr/>
        </p:nvPicPr>
        <p:blipFill>
          <a:blip r:embed="rId6"/>
          <a:stretch>
            <a:fillRect/>
          </a:stretch>
        </p:blipFill>
        <p:spPr>
          <a:xfrm>
            <a:off x="1014730" y="4120515"/>
            <a:ext cx="10160635" cy="536575"/>
          </a:xfrm>
          <a:prstGeom prst="rect">
            <a:avLst/>
          </a:prstGeom>
        </p:spPr>
      </p:pic>
      <p:pic>
        <p:nvPicPr>
          <p:cNvPr id="4" name="图片 3" descr="截屏2026-06-18 17.20.31"/>
          <p:cNvPicPr>
            <a:picLocks noChangeAspect="1"/>
          </p:cNvPicPr>
          <p:nvPr/>
        </p:nvPicPr>
        <p:blipFill>
          <a:blip r:embed="rId7"/>
          <a:stretch>
            <a:fillRect/>
          </a:stretch>
        </p:blipFill>
        <p:spPr>
          <a:xfrm>
            <a:off x="1016000" y="3744595"/>
            <a:ext cx="10159365" cy="375920"/>
          </a:xfrm>
          <a:prstGeom prst="rect">
            <a:avLst/>
          </a:prstGeom>
        </p:spPr>
      </p:pic>
      <p:sp>
        <p:nvSpPr>
          <p:cNvPr id="14" name="文本框 13"/>
          <p:cNvSpPr txBox="1"/>
          <p:nvPr/>
        </p:nvSpPr>
        <p:spPr>
          <a:xfrm>
            <a:off x="1043305" y="4227830"/>
            <a:ext cx="1610995" cy="258445"/>
          </a:xfrm>
          <a:prstGeom prst="rect">
            <a:avLst/>
          </a:prstGeom>
          <a:solidFill>
            <a:schemeClr val="bg1"/>
          </a:solidFill>
        </p:spPr>
        <p:txBody>
          <a:bodyPr wrap="square" rtlCol="0">
            <a:noAutofit/>
            <a:scene3d>
              <a:camera prst="orthographicFront"/>
              <a:lightRig rig="soft" dir="t">
                <a:rot lat="0" lon="0" rev="15600000"/>
              </a:lightRig>
            </a:scene3d>
            <a:sp3d extrusionH="57150" prstMaterial="softEdge">
              <a:bevelT w="25400" h="38100"/>
            </a:sp3d>
          </a:bodyPr>
          <a:p>
            <a:r>
              <a:rPr lang="zh-CN" altLang="en-US" sz="1600">
                <a:solidFill>
                  <a:srgbClr val="FF0000"/>
                </a:solidFill>
                <a:effectLst/>
                <a:latin typeface="黑体" charset="0"/>
                <a:ea typeface="黑体" charset="0"/>
              </a:rPr>
              <a:t>超算华为联合赛</a:t>
            </a:r>
            <a:endParaRPr lang="zh-CN" altLang="en-US" sz="1600">
              <a:solidFill>
                <a:srgbClr val="FF0000"/>
              </a:solidFill>
              <a:effectLst/>
              <a:latin typeface="黑体" charset="0"/>
              <a:ea typeface="黑体" charset="0"/>
            </a:endParaRPr>
          </a:p>
        </p:txBody>
      </p:sp>
      <p:sp>
        <p:nvSpPr>
          <p:cNvPr id="17" name="右箭头 16"/>
          <p:cNvSpPr/>
          <p:nvPr/>
        </p:nvSpPr>
        <p:spPr>
          <a:xfrm rot="19620000">
            <a:off x="678815" y="4393565"/>
            <a:ext cx="500380" cy="495935"/>
          </a:xfrm>
          <a:prstGeom prst="rightArrow">
            <a:avLst/>
          </a:prstGeom>
        </p:spPr>
        <p:style>
          <a:lnRef idx="0">
            <a:srgbClr val="FFFFFF"/>
          </a:lnRef>
          <a:fillRef idx="2">
            <a:schemeClr val="accent4"/>
          </a:fillRef>
          <a:effectRef idx="1">
            <a:schemeClr val="accent4"/>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0052D9"/>
                </a:solidFill>
                <a:latin typeface="Noto Sans SC"/>
                <a:ea typeface="Noto Sans SC"/>
                <a:cs typeface="Noto Sans SC"/>
                <a:sym typeface="Noto Sans SC"/>
              </a:rPr>
              <a:t>大赛概览与报名指南</a:t>
            </a:r>
            <a:endParaRPr lang="en-US" sz="1100"/>
          </a:p>
        </p:txBody>
      </p:sp>
      <p:sp>
        <p:nvSpPr>
          <p:cNvPr id="3" name="AutoShape 3"/>
          <p:cNvSpPr/>
          <p:nvPr/>
        </p:nvSpPr>
        <p:spPr>
          <a:xfrm>
            <a:off x="762000" y="1651000"/>
            <a:ext cx="10668000" cy="9525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841500"/>
            <a:ext cx="558800" cy="558800"/>
          </a:xfrm>
          <a:prstGeom prst="rect">
            <a:avLst/>
          </a:prstGeom>
        </p:spPr>
      </p:pic>
      <p:sp>
        <p:nvSpPr>
          <p:cNvPr id="5" name="AutoShape 5"/>
          <p:cNvSpPr/>
          <p:nvPr/>
        </p:nvSpPr>
        <p:spPr>
          <a:xfrm>
            <a:off x="1905000" y="1778000"/>
            <a:ext cx="8763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600" b="1" i="0" u="none" strike="noStrike">
                <a:solidFill>
                  <a:srgbClr val="333333"/>
                </a:solidFill>
                <a:latin typeface="Noto Sans SC"/>
                <a:ea typeface="Noto Sans SC"/>
                <a:cs typeface="Noto Sans SC"/>
                <a:sym typeface="Noto Sans SC"/>
              </a:rPr>
              <a:t>官方报名入口：</a:t>
            </a:r>
            <a:r>
              <a:rPr lang="en-US" sz="1800" b="1" i="0" u="none" strike="noStrike">
                <a:solidFill>
                  <a:srgbClr val="0052D9"/>
                </a:solidFill>
                <a:latin typeface="Noto Sans SC"/>
                <a:ea typeface="Noto Sans SC"/>
                <a:cs typeface="Noto Sans SC"/>
                <a:sym typeface="Noto Sans SC"/>
              </a:rPr>
              <a:t>https://sticapply.sz.gov.cn/scs</a:t>
            </a:r>
            <a:endParaRPr lang="en-US" sz="1100"/>
          </a:p>
          <a:p>
            <a:pPr marL="0" indent="0" algn="l">
              <a:lnSpc>
                <a:spcPct val="100000"/>
              </a:lnSpc>
            </a:pPr>
            <a:r>
              <a:rPr lang="en-US" sz="1300" b="0" i="0" u="none" strike="noStrike">
                <a:solidFill>
                  <a:srgbClr val="666666"/>
                </a:solidFill>
                <a:latin typeface="Noto Sans SC"/>
                <a:ea typeface="Noto Sans SC"/>
                <a:cs typeface="Noto Sans SC"/>
                <a:sym typeface="Noto Sans SC"/>
              </a:rPr>
              <a:t>请通过官方指定网址提交材料，确保信息安全与报名有效性，不接受其他渠道报名。</a:t>
            </a:r>
            <a:endParaRPr lang="en-US" sz="1300" b="0" i="0" u="none" strike="noStrike">
              <a:solidFill>
                <a:srgbClr val="666666"/>
              </a:solidFill>
              <a:latin typeface="Noto Sans SC"/>
              <a:ea typeface="Noto Sans SC"/>
              <a:cs typeface="Noto Sans SC"/>
              <a:sym typeface="Noto Sans SC"/>
            </a:endParaRPr>
          </a:p>
        </p:txBody>
      </p:sp>
      <p:sp>
        <p:nvSpPr>
          <p:cNvPr id="6" name="AutoShape 6"/>
          <p:cNvSpPr/>
          <p:nvPr/>
        </p:nvSpPr>
        <p:spPr>
          <a:xfrm>
            <a:off x="762000" y="3048000"/>
            <a:ext cx="5207000" cy="1460500"/>
          </a:xfrm>
          <a:prstGeom prst="roundRect">
            <a:avLst>
              <a:gd name="adj" fmla="val 0"/>
            </a:avLst>
          </a:prstGeom>
          <a:solidFill>
            <a:srgbClr val="0052D9">
              <a:alpha val="4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762000" y="3048000"/>
            <a:ext cx="76200" cy="1460500"/>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500" y="3238500"/>
            <a:ext cx="406400" cy="406400"/>
          </a:xfrm>
          <a:prstGeom prst="rect">
            <a:avLst/>
          </a:prstGeom>
        </p:spPr>
      </p:pic>
      <p:sp>
        <p:nvSpPr>
          <p:cNvPr id="9" name="AutoShape 9"/>
          <p:cNvSpPr/>
          <p:nvPr/>
        </p:nvSpPr>
        <p:spPr>
          <a:xfrm>
            <a:off x="1651000" y="3175000"/>
            <a:ext cx="4064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800" b="1" i="0" u="none" strike="noStrike">
                <a:solidFill>
                  <a:srgbClr val="333333"/>
                </a:solidFill>
                <a:latin typeface="Noto Sans SC"/>
                <a:ea typeface="Noto Sans SC"/>
                <a:cs typeface="Noto Sans SC"/>
                <a:sym typeface="Noto Sans SC"/>
              </a:rPr>
              <a:t>企业组：成熟经营主体</a:t>
            </a:r>
            <a:endParaRPr lang="en-US" sz="1100"/>
          </a:p>
          <a:p>
            <a:pPr marL="0" indent="0" algn="l">
              <a:lnSpc>
                <a:spcPct val="117000"/>
              </a:lnSpc>
            </a:pPr>
            <a:r>
              <a:rPr lang="en-US" sz="1400" b="0" i="0" u="none" strike="noStrike">
                <a:solidFill>
                  <a:srgbClr val="555555"/>
                </a:solidFill>
                <a:latin typeface="Noto Sans SC"/>
                <a:ea typeface="Noto Sans SC"/>
                <a:cs typeface="Noto Sans SC"/>
                <a:sym typeface="Noto Sans SC"/>
              </a:rPr>
              <a:t>参赛主体为在深圳或深汕特别合作区完成工商注册的企业，具有独立法人资格，经营状况良好，拥有核心技术和创新成果。</a:t>
            </a:r>
            <a:endParaRPr lang="en-US" sz="1400" b="0" i="0" u="none" strike="noStrike">
              <a:solidFill>
                <a:srgbClr val="555555"/>
              </a:solidFill>
              <a:latin typeface="Noto Sans SC"/>
              <a:ea typeface="Noto Sans SC"/>
              <a:cs typeface="Noto Sans SC"/>
              <a:sym typeface="Noto Sans SC"/>
            </a:endParaRPr>
          </a:p>
        </p:txBody>
      </p:sp>
      <p:sp>
        <p:nvSpPr>
          <p:cNvPr id="10" name="AutoShape 10"/>
          <p:cNvSpPr/>
          <p:nvPr/>
        </p:nvSpPr>
        <p:spPr>
          <a:xfrm>
            <a:off x="6223000" y="3048000"/>
            <a:ext cx="5207000" cy="1460500"/>
          </a:xfrm>
          <a:prstGeom prst="roundRect">
            <a:avLst>
              <a:gd name="adj" fmla="val 0"/>
            </a:avLst>
          </a:prstGeom>
          <a:solidFill>
            <a:srgbClr val="0052D9">
              <a:alpha val="4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6223000" y="3048000"/>
            <a:ext cx="76200" cy="1460500"/>
          </a:xfrm>
          <a:prstGeom prst="roundRect">
            <a:avLst>
              <a:gd name="adj" fmla="val 0"/>
            </a:avLst>
          </a:prstGeom>
          <a:solidFill>
            <a:srgbClr val="0052D9">
              <a:alpha val="6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00" y="3238500"/>
            <a:ext cx="406400" cy="406400"/>
          </a:xfrm>
          <a:prstGeom prst="rect">
            <a:avLst/>
          </a:prstGeom>
        </p:spPr>
      </p:pic>
      <p:sp>
        <p:nvSpPr>
          <p:cNvPr id="13" name="AutoShape 13"/>
          <p:cNvSpPr/>
          <p:nvPr/>
        </p:nvSpPr>
        <p:spPr>
          <a:xfrm>
            <a:off x="7112000" y="3175000"/>
            <a:ext cx="4064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800" b="1" i="0" u="none" strike="noStrike">
                <a:solidFill>
                  <a:srgbClr val="333333"/>
                </a:solidFill>
                <a:latin typeface="Noto Sans SC"/>
                <a:ea typeface="Noto Sans SC"/>
                <a:cs typeface="Noto Sans SC"/>
                <a:sym typeface="Noto Sans SC"/>
              </a:rPr>
              <a:t>团队组：初创潜力力量</a:t>
            </a:r>
            <a:endParaRPr lang="en-US" sz="1100"/>
          </a:p>
          <a:p>
            <a:pPr marL="0" indent="0" algn="l">
              <a:lnSpc>
                <a:spcPct val="117000"/>
              </a:lnSpc>
            </a:pPr>
            <a:r>
              <a:rPr lang="en-US" sz="1400" b="0" i="0" u="none" strike="noStrike">
                <a:solidFill>
                  <a:srgbClr val="555555"/>
                </a:solidFill>
                <a:latin typeface="Noto Sans SC"/>
                <a:ea typeface="Noto Sans SC"/>
                <a:cs typeface="Noto Sans SC"/>
                <a:sym typeface="Noto Sans SC"/>
              </a:rPr>
              <a:t>报名前未在深圳/深汕注册企业的创业团队，核心成员不少于2人，拥有完整的创业计划书和核心技术方案，具备落地发展潜力。</a:t>
            </a:r>
            <a:endParaRPr lang="en-US" sz="1400" b="0" i="0" u="none" strike="noStrike">
              <a:solidFill>
                <a:srgbClr val="555555"/>
              </a:solidFill>
              <a:latin typeface="Noto Sans SC"/>
              <a:ea typeface="Noto Sans SC"/>
              <a:cs typeface="Noto Sans SC"/>
              <a:sym typeface="Noto Sans SC"/>
            </a:endParaRPr>
          </a:p>
        </p:txBody>
      </p:sp>
      <p:sp>
        <p:nvSpPr>
          <p:cNvPr id="14" name="AutoShape 14"/>
          <p:cNvSpPr/>
          <p:nvPr/>
        </p:nvSpPr>
        <p:spPr>
          <a:xfrm>
            <a:off x="762000" y="5080000"/>
            <a:ext cx="3429000" cy="1397000"/>
          </a:xfrm>
          <a:prstGeom prst="roundRect">
            <a:avLst>
              <a:gd name="adj" fmla="val 0"/>
            </a:avLst>
          </a:prstGeom>
          <a:solidFill>
            <a:srgbClr val="F5F7FA">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0" y="5270500"/>
            <a:ext cx="355600" cy="355600"/>
          </a:xfrm>
          <a:prstGeom prst="rect">
            <a:avLst/>
          </a:prstGeom>
        </p:spPr>
      </p:pic>
      <p:sp>
        <p:nvSpPr>
          <p:cNvPr id="16" name="AutoShape 16"/>
          <p:cNvSpPr/>
          <p:nvPr/>
        </p:nvSpPr>
        <p:spPr>
          <a:xfrm>
            <a:off x="1460500" y="5156200"/>
            <a:ext cx="2603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a:ea typeface="Noto Sans SC"/>
                <a:cs typeface="Noto Sans SC"/>
                <a:sym typeface="Noto Sans SC"/>
              </a:rPr>
              <a:t>四大核心独立赛道</a:t>
            </a:r>
            <a:endParaRPr lang="en-US" sz="1100"/>
          </a:p>
          <a:p>
            <a:pPr marL="0" indent="0" algn="l">
              <a:lnSpc>
                <a:spcPct val="117000"/>
              </a:lnSpc>
            </a:pPr>
            <a:r>
              <a:rPr lang="en-US" sz="1300" b="0" i="0" u="none" strike="noStrike">
                <a:solidFill>
                  <a:srgbClr val="666666"/>
                </a:solidFill>
                <a:latin typeface="Noto Sans SC"/>
                <a:ea typeface="Noto Sans SC"/>
                <a:cs typeface="Noto Sans SC"/>
                <a:sym typeface="Noto Sans SC"/>
              </a:rPr>
              <a:t>聚焦</a:t>
            </a:r>
            <a:r>
              <a:rPr lang="en-US" sz="1300" b="1" i="0" u="none" strike="noStrike">
                <a:solidFill>
                  <a:srgbClr val="C00000"/>
                </a:solidFill>
                <a:latin typeface="Noto Sans SC"/>
                <a:ea typeface="Noto Sans SC"/>
                <a:cs typeface="Noto Sans SC"/>
                <a:sym typeface="Noto Sans SC"/>
              </a:rPr>
              <a:t>新一代信息技术</a:t>
            </a:r>
            <a:r>
              <a:rPr lang="en-US" sz="1300" b="0" i="0" u="none" strike="noStrike">
                <a:solidFill>
                  <a:srgbClr val="666666"/>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高端装备制造</a:t>
            </a:r>
            <a:r>
              <a:rPr lang="en-US" sz="1300" b="0" i="0" u="none" strike="noStrike">
                <a:solidFill>
                  <a:srgbClr val="666666"/>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生物医药</a:t>
            </a:r>
            <a:r>
              <a:rPr lang="en-US" sz="1300" b="0" i="0" u="none" strike="noStrike">
                <a:solidFill>
                  <a:srgbClr val="666666"/>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新材料</a:t>
            </a:r>
            <a:r>
              <a:rPr lang="en-US" sz="1300" b="0" i="0" u="none" strike="noStrike">
                <a:solidFill>
                  <a:srgbClr val="666666"/>
                </a:solidFill>
                <a:latin typeface="Noto Sans SC"/>
                <a:ea typeface="Noto Sans SC"/>
                <a:cs typeface="Noto Sans SC"/>
                <a:sym typeface="Noto Sans SC"/>
              </a:rPr>
              <a:t>四大核心领域，鼓励硬核技术创新与成果转化。</a:t>
            </a:r>
            <a:endParaRPr lang="en-US" sz="1300" b="0" i="0" u="none" strike="noStrike">
              <a:solidFill>
                <a:srgbClr val="666666"/>
              </a:solidFill>
              <a:latin typeface="Noto Sans SC"/>
              <a:ea typeface="Noto Sans SC"/>
              <a:cs typeface="Noto Sans SC"/>
              <a:sym typeface="Noto Sans SC"/>
            </a:endParaRPr>
          </a:p>
        </p:txBody>
      </p:sp>
      <p:sp>
        <p:nvSpPr>
          <p:cNvPr id="17" name="AutoShape 17"/>
          <p:cNvSpPr/>
          <p:nvPr/>
        </p:nvSpPr>
        <p:spPr>
          <a:xfrm>
            <a:off x="4381500" y="5080000"/>
            <a:ext cx="3429000" cy="1397000"/>
          </a:xfrm>
          <a:prstGeom prst="roundRect">
            <a:avLst>
              <a:gd name="adj" fmla="val 0"/>
            </a:avLst>
          </a:prstGeom>
          <a:solidFill>
            <a:srgbClr val="F5F7FA">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2000" y="5270500"/>
            <a:ext cx="355600" cy="355600"/>
          </a:xfrm>
          <a:prstGeom prst="rect">
            <a:avLst/>
          </a:prstGeom>
        </p:spPr>
      </p:pic>
      <p:sp>
        <p:nvSpPr>
          <p:cNvPr id="19" name="AutoShape 19"/>
          <p:cNvSpPr/>
          <p:nvPr/>
        </p:nvSpPr>
        <p:spPr>
          <a:xfrm>
            <a:off x="5080000" y="5232400"/>
            <a:ext cx="2603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a:ea typeface="Noto Sans SC"/>
                <a:cs typeface="Noto Sans SC"/>
                <a:sym typeface="Noto Sans SC"/>
              </a:rPr>
              <a:t>绿色低碳合并赛道</a:t>
            </a:r>
            <a:endParaRPr lang="en-US" sz="1100"/>
          </a:p>
          <a:p>
            <a:pPr marL="0" indent="0" algn="l">
              <a:lnSpc>
                <a:spcPct val="117000"/>
              </a:lnSpc>
            </a:pPr>
            <a:r>
              <a:rPr lang="en-US" sz="1300" b="0" i="0" u="none" strike="noStrike">
                <a:solidFill>
                  <a:srgbClr val="666666"/>
                </a:solidFill>
                <a:latin typeface="Noto Sans SC"/>
                <a:ea typeface="Noto Sans SC"/>
                <a:cs typeface="Noto Sans SC"/>
                <a:sym typeface="Noto Sans SC"/>
              </a:rPr>
              <a:t>整合</a:t>
            </a:r>
            <a:r>
              <a:rPr lang="en-US" sz="1300" b="0" i="0" u="none" strike="noStrike">
                <a:solidFill>
                  <a:srgbClr val="C00000"/>
                </a:solidFill>
                <a:latin typeface="Noto Sans SC"/>
                <a:ea typeface="Noto Sans SC"/>
                <a:cs typeface="Noto Sans SC"/>
                <a:sym typeface="Noto Sans SC"/>
              </a:rPr>
              <a:t>新能源</a:t>
            </a:r>
            <a:r>
              <a:rPr lang="en-US" sz="1300" b="0" i="0" u="none" strike="noStrike">
                <a:solidFill>
                  <a:srgbClr val="666666"/>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新能源汽车</a:t>
            </a:r>
            <a:r>
              <a:rPr lang="en-US" sz="1300" b="0" i="0" u="none" strike="noStrike">
                <a:solidFill>
                  <a:srgbClr val="666666"/>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节能环保</a:t>
            </a:r>
            <a:r>
              <a:rPr lang="en-US" sz="1300" b="0" i="0" u="none" strike="noStrike">
                <a:solidFill>
                  <a:srgbClr val="666666"/>
                </a:solidFill>
                <a:latin typeface="Noto Sans SC"/>
                <a:ea typeface="Noto Sans SC"/>
                <a:cs typeface="Noto Sans SC"/>
                <a:sym typeface="Noto Sans SC"/>
              </a:rPr>
              <a:t>三大方向，关注可持续发展技术，助力实现“双碳”目标与产业绿色转型。</a:t>
            </a:r>
            <a:endParaRPr lang="en-US" sz="1300" b="0" i="0" u="none" strike="noStrike">
              <a:solidFill>
                <a:srgbClr val="666666"/>
              </a:solidFill>
              <a:latin typeface="Noto Sans SC"/>
              <a:ea typeface="Noto Sans SC"/>
              <a:cs typeface="Noto Sans SC"/>
              <a:sym typeface="Noto Sans SC"/>
            </a:endParaRPr>
          </a:p>
        </p:txBody>
      </p:sp>
      <p:sp>
        <p:nvSpPr>
          <p:cNvPr id="20" name="AutoShape 20"/>
          <p:cNvSpPr/>
          <p:nvPr/>
        </p:nvSpPr>
        <p:spPr>
          <a:xfrm>
            <a:off x="8001000" y="5080000"/>
            <a:ext cx="3429000" cy="1397000"/>
          </a:xfrm>
          <a:prstGeom prst="roundRect">
            <a:avLst>
              <a:gd name="adj" fmla="val 0"/>
            </a:avLst>
          </a:prstGeom>
          <a:solidFill>
            <a:srgbClr val="F5F7FA">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91500" y="5270500"/>
            <a:ext cx="355600" cy="355600"/>
          </a:xfrm>
          <a:prstGeom prst="rect">
            <a:avLst/>
          </a:prstGeom>
        </p:spPr>
      </p:pic>
      <p:sp>
        <p:nvSpPr>
          <p:cNvPr id="22" name="AutoShape 22"/>
          <p:cNvSpPr/>
          <p:nvPr/>
        </p:nvSpPr>
        <p:spPr>
          <a:xfrm>
            <a:off x="8699500" y="5232400"/>
            <a:ext cx="2603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a:ea typeface="Noto Sans SC"/>
                <a:cs typeface="Noto Sans SC"/>
                <a:sym typeface="Noto Sans SC"/>
              </a:rPr>
              <a:t>战略产业优先倾斜</a:t>
            </a:r>
            <a:endParaRPr lang="en-US" sz="1100"/>
          </a:p>
          <a:p>
            <a:pPr marL="0" indent="0" algn="l">
              <a:lnSpc>
                <a:spcPct val="117000"/>
              </a:lnSpc>
            </a:pPr>
            <a:r>
              <a:rPr lang="en-US" sz="1300" b="0" i="0" u="none" strike="noStrike">
                <a:solidFill>
                  <a:srgbClr val="666666"/>
                </a:solidFill>
                <a:latin typeface="Noto Sans SC"/>
                <a:ea typeface="Noto Sans SC"/>
                <a:cs typeface="Noto Sans SC"/>
                <a:sym typeface="Noto Sans SC"/>
              </a:rPr>
              <a:t>新一代信息技术赛道由深圳超算中心提供技术支持；符合深圳20大战略性新兴产业、8大未来产业的项目将获优先晋级。</a:t>
            </a:r>
            <a:endParaRPr lang="en-US" sz="1300" b="0" i="0" u="none" strike="noStrike">
              <a:solidFill>
                <a:srgbClr val="666666"/>
              </a:solidFill>
              <a:latin typeface="Noto Sans SC"/>
              <a:ea typeface="Noto Sans SC"/>
              <a:cs typeface="Noto Sans SC"/>
              <a:sym typeface="Noto Sans SC"/>
            </a:endParaRPr>
          </a:p>
        </p:txBody>
      </p:sp>
      <p:sp>
        <p:nvSpPr>
          <p:cNvPr id="36" name="AutoShape 3"/>
          <p:cNvSpPr/>
          <p:nvPr/>
        </p:nvSpPr>
        <p:spPr>
          <a:xfrm>
            <a:off x="762000" y="263525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2000" b="1" i="0" u="none" strike="noStrike">
                <a:solidFill>
                  <a:srgbClr val="333333"/>
                </a:solidFill>
                <a:latin typeface="Noto Sans SC"/>
                <a:ea typeface="Noto Sans SC"/>
                <a:cs typeface="Noto Sans SC"/>
                <a:sym typeface="Noto Sans SC"/>
              </a:rPr>
              <a:t>01 </a:t>
            </a:r>
            <a:r>
              <a:rPr lang="zh-CN" altLang="en-US" sz="2000" b="1" i="0" u="none" strike="noStrike">
                <a:solidFill>
                  <a:srgbClr val="333333"/>
                </a:solidFill>
                <a:latin typeface="Noto Sans SC"/>
                <a:ea typeface="Noto Sans SC"/>
                <a:cs typeface="Noto Sans SC"/>
                <a:sym typeface="Noto Sans SC"/>
              </a:rPr>
              <a:t>参赛组别</a:t>
            </a:r>
            <a:r>
              <a:rPr lang="en-US" altLang="zh-CN" sz="2000" b="1" i="0" u="none" strike="noStrike">
                <a:solidFill>
                  <a:srgbClr val="333333"/>
                </a:solidFill>
                <a:latin typeface="Noto Sans SC"/>
                <a:ea typeface="Noto Sans SC"/>
                <a:cs typeface="Noto Sans SC"/>
                <a:sym typeface="Noto Sans SC"/>
              </a:rPr>
              <a:t>：</a:t>
            </a:r>
            <a:endParaRPr lang="en-US" altLang="zh-CN" sz="2000" b="1" i="0" u="none" strike="noStrike">
              <a:solidFill>
                <a:srgbClr val="333333"/>
              </a:solidFill>
              <a:latin typeface="Noto Sans SC"/>
              <a:ea typeface="Noto Sans SC"/>
              <a:cs typeface="Noto Sans SC"/>
              <a:sym typeface="Noto Sans SC"/>
            </a:endParaRPr>
          </a:p>
        </p:txBody>
      </p:sp>
      <p:sp>
        <p:nvSpPr>
          <p:cNvPr id="23" name="AutoShape 3"/>
          <p:cNvSpPr/>
          <p:nvPr/>
        </p:nvSpPr>
        <p:spPr>
          <a:xfrm>
            <a:off x="762000" y="464185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2000" b="1" i="0" u="none" strike="noStrike">
                <a:solidFill>
                  <a:srgbClr val="333333"/>
                </a:solidFill>
                <a:latin typeface="Noto Sans SC"/>
                <a:ea typeface="Noto Sans SC"/>
                <a:cs typeface="Noto Sans SC"/>
                <a:sym typeface="Noto Sans SC"/>
              </a:rPr>
              <a:t>02 </a:t>
            </a:r>
            <a:r>
              <a:rPr lang="zh-CN" altLang="en-US" sz="2000" b="1" i="0" u="none" strike="noStrike">
                <a:solidFill>
                  <a:srgbClr val="333333"/>
                </a:solidFill>
                <a:latin typeface="Noto Sans SC"/>
                <a:ea typeface="Noto Sans SC"/>
                <a:cs typeface="Noto Sans SC"/>
                <a:sym typeface="Noto Sans SC"/>
              </a:rPr>
              <a:t>参赛行业</a:t>
            </a:r>
            <a:r>
              <a:rPr lang="en-US" altLang="zh-CN" sz="2000" b="1" i="0" u="none" strike="noStrike">
                <a:solidFill>
                  <a:srgbClr val="333333"/>
                </a:solidFill>
                <a:latin typeface="Noto Sans SC"/>
                <a:ea typeface="Noto Sans SC"/>
                <a:cs typeface="Noto Sans SC"/>
                <a:sym typeface="Noto Sans SC"/>
              </a:rPr>
              <a:t>：</a:t>
            </a:r>
            <a:endParaRPr lang="en-US" altLang="zh-CN" sz="2000" b="1" i="0" u="none" strike="noStrike">
              <a:solidFill>
                <a:srgbClr val="333333"/>
              </a:solidFill>
              <a:latin typeface="Noto Sans SC"/>
              <a:ea typeface="Noto Sans SC"/>
              <a:cs typeface="Noto Sans SC"/>
              <a:sym typeface="Noto Sans SC"/>
            </a:endParaRPr>
          </a:p>
        </p:txBody>
      </p:sp>
      <p:pic>
        <p:nvPicPr>
          <p:cNvPr id="24" name="图片 23" descr="截屏2026-06-18 14.37.13"/>
          <p:cNvPicPr>
            <a:picLocks noChangeAspect="1"/>
          </p:cNvPicPr>
          <p:nvPr/>
        </p:nvPicPr>
        <p:blipFill>
          <a:blip r:embed="rId13">
            <a:clrChange>
              <a:clrFrom>
                <a:srgbClr val="FFFFFF">
                  <a:alpha val="100000"/>
                </a:srgbClr>
              </a:clrFrom>
              <a:clrTo>
                <a:srgbClr val="FFFFFF">
                  <a:alpha val="100000"/>
                  <a:alpha val="0"/>
                </a:srgbClr>
              </a:clrTo>
            </a:clrChange>
          </a:blip>
          <a:stretch>
            <a:fillRect/>
          </a:stretch>
        </p:blipFill>
        <p:spPr>
          <a:xfrm>
            <a:off x="10477500" y="-9525"/>
            <a:ext cx="1714500" cy="1101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0052D9"/>
                </a:solidFill>
                <a:latin typeface="Noto Sans SC"/>
                <a:ea typeface="Noto Sans SC"/>
                <a:cs typeface="Noto Sans SC"/>
                <a:sym typeface="Noto Sans SC"/>
              </a:rPr>
              <a:t>赛程与丰厚奖励</a:t>
            </a:r>
            <a:endParaRPr lang="en-US" sz="1100"/>
          </a:p>
        </p:txBody>
      </p:sp>
      <p:cxnSp>
        <p:nvCxnSpPr>
          <p:cNvPr id="3" name="Connector 3"/>
          <p:cNvCxnSpPr/>
          <p:nvPr/>
        </p:nvCxnSpPr>
        <p:spPr>
          <a:xfrm rot="-4092">
            <a:off x="762004" y="1644650"/>
            <a:ext cx="10668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4" name="AutoShape 4"/>
          <p:cNvSpPr/>
          <p:nvPr/>
        </p:nvSpPr>
        <p:spPr>
          <a:xfrm>
            <a:off x="762000" y="1905000"/>
            <a:ext cx="520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1F2937"/>
                </a:solidFill>
                <a:latin typeface="Noto Sans SC"/>
                <a:ea typeface="Noto Sans SC"/>
                <a:cs typeface="Noto Sans SC"/>
                <a:sym typeface="Noto Sans SC"/>
              </a:rPr>
              <a:t>03 全透明晋级路径，层层选拔</a:t>
            </a:r>
            <a:endParaRPr lang="en-US" sz="1100"/>
          </a:p>
        </p:txBody>
      </p:sp>
      <p:sp>
        <p:nvSpPr>
          <p:cNvPr id="5" name="AutoShape 5"/>
          <p:cNvSpPr/>
          <p:nvPr/>
        </p:nvSpPr>
        <p:spPr>
          <a:xfrm>
            <a:off x="762000" y="2667000"/>
            <a:ext cx="5207000" cy="952500"/>
          </a:xfrm>
          <a:prstGeom prst="roundRect">
            <a:avLst>
              <a:gd name="adj" fmla="val 0"/>
            </a:avLst>
          </a:prstGeom>
          <a:solidFill>
            <a:srgbClr val="0052D9">
              <a:alpha val="5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762000" y="2667000"/>
            <a:ext cx="76200" cy="952500"/>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857500"/>
            <a:ext cx="406400" cy="406400"/>
          </a:xfrm>
          <a:prstGeom prst="rect">
            <a:avLst/>
          </a:prstGeom>
        </p:spPr>
      </p:pic>
      <p:sp>
        <p:nvSpPr>
          <p:cNvPr id="8" name="AutoShape 8"/>
          <p:cNvSpPr/>
          <p:nvPr/>
        </p:nvSpPr>
        <p:spPr>
          <a:xfrm>
            <a:off x="1651000" y="2730500"/>
            <a:ext cx="4064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600" b="1" i="0" u="none" strike="noStrike">
                <a:solidFill>
                  <a:srgbClr val="1F2937"/>
                </a:solidFill>
                <a:latin typeface="Noto Sans SC"/>
                <a:ea typeface="Noto Sans SC"/>
                <a:cs typeface="Noto Sans SC"/>
                <a:sym typeface="Noto Sans SC"/>
              </a:rPr>
              <a:t>预选赛：三大赛道全域覆盖</a:t>
            </a:r>
            <a:endParaRPr lang="en-US" sz="1100"/>
          </a:p>
          <a:p>
            <a:pPr marL="0" indent="0" algn="l">
              <a:lnSpc>
                <a:spcPct val="100000"/>
              </a:lnSpc>
            </a:pPr>
            <a:r>
              <a:rPr lang="en-US" sz="1300" b="0" i="0" u="none" strike="noStrike">
                <a:solidFill>
                  <a:srgbClr val="6B7280"/>
                </a:solidFill>
                <a:latin typeface="Noto Sans SC"/>
                <a:ea typeface="Noto Sans SC"/>
                <a:cs typeface="Noto Sans SC"/>
                <a:sym typeface="Noto Sans SC"/>
              </a:rPr>
              <a:t>设置全域拓展赛、生态赋能赛、协同共创赛三大赛道，广泛征集优质创新创业项目，挖掘潜力新星。</a:t>
            </a:r>
            <a:endParaRPr lang="en-US" sz="1300" b="0" i="0" u="none" strike="noStrike">
              <a:solidFill>
                <a:srgbClr val="6B7280"/>
              </a:solidFill>
              <a:latin typeface="Noto Sans SC"/>
              <a:ea typeface="Noto Sans SC"/>
              <a:cs typeface="Noto Sans SC"/>
              <a:sym typeface="Noto Sans SC"/>
            </a:endParaRPr>
          </a:p>
        </p:txBody>
      </p:sp>
      <p:sp>
        <p:nvSpPr>
          <p:cNvPr id="9" name="AutoShape 9"/>
          <p:cNvSpPr/>
          <p:nvPr/>
        </p:nvSpPr>
        <p:spPr>
          <a:xfrm>
            <a:off x="762000" y="3810000"/>
            <a:ext cx="5207000" cy="952500"/>
          </a:xfrm>
          <a:prstGeom prst="roundRect">
            <a:avLst>
              <a:gd name="adj" fmla="val 0"/>
            </a:avLst>
          </a:prstGeom>
          <a:solidFill>
            <a:srgbClr val="0052D9">
              <a:alpha val="5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762000" y="3810000"/>
            <a:ext cx="76200" cy="952500"/>
          </a:xfrm>
          <a:prstGeom prst="roundRect">
            <a:avLst>
              <a:gd name="adj" fmla="val 0"/>
            </a:avLst>
          </a:prstGeom>
          <a:solidFill>
            <a:srgbClr val="0052D9">
              <a:alpha val="7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000500"/>
            <a:ext cx="406400" cy="406400"/>
          </a:xfrm>
          <a:prstGeom prst="rect">
            <a:avLst/>
          </a:prstGeom>
        </p:spPr>
      </p:pic>
      <p:sp>
        <p:nvSpPr>
          <p:cNvPr id="12" name="AutoShape 12"/>
          <p:cNvSpPr/>
          <p:nvPr/>
        </p:nvSpPr>
        <p:spPr>
          <a:xfrm>
            <a:off x="1651000" y="3873500"/>
            <a:ext cx="4064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600" b="1" i="0" u="none" strike="noStrike">
                <a:solidFill>
                  <a:srgbClr val="1F2937"/>
                </a:solidFill>
                <a:latin typeface="Noto Sans SC"/>
                <a:ea typeface="Noto Sans SC"/>
                <a:cs typeface="Noto Sans SC"/>
                <a:sym typeface="Noto Sans SC"/>
              </a:rPr>
              <a:t>半决赛：400+项目角逐175晋级名额</a:t>
            </a:r>
            <a:endParaRPr lang="en-US" sz="1100"/>
          </a:p>
          <a:p>
            <a:pPr marL="0" indent="0" algn="l">
              <a:lnSpc>
                <a:spcPct val="100000"/>
              </a:lnSpc>
            </a:pPr>
            <a:r>
              <a:rPr lang="en-US" sz="1300" b="0" i="0" u="none" strike="noStrike">
                <a:solidFill>
                  <a:srgbClr val="6B7280"/>
                </a:solidFill>
                <a:latin typeface="Noto Sans SC"/>
                <a:ea typeface="Noto Sans SC"/>
                <a:cs typeface="Noto Sans SC"/>
                <a:sym typeface="Noto Sans SC"/>
              </a:rPr>
              <a:t>采用</a:t>
            </a:r>
            <a:r>
              <a:rPr lang="en-US" sz="1300" b="1" i="0" u="none" strike="noStrike">
                <a:solidFill>
                  <a:srgbClr val="C00000"/>
                </a:solidFill>
                <a:latin typeface="Noto Sans SC"/>
                <a:ea typeface="Noto Sans SC"/>
                <a:cs typeface="Noto Sans SC"/>
                <a:sym typeface="Noto Sans SC"/>
              </a:rPr>
              <a:t>“15分钟路演+问答”形式</a:t>
            </a:r>
            <a:r>
              <a:rPr lang="en-US" sz="1300" b="0" i="0" u="none" strike="noStrike">
                <a:solidFill>
                  <a:srgbClr val="6B7280"/>
                </a:solidFill>
                <a:latin typeface="Noto Sans SC"/>
                <a:ea typeface="Noto Sans SC"/>
                <a:cs typeface="Noto Sans SC"/>
                <a:sym typeface="Noto Sans SC"/>
              </a:rPr>
              <a:t>，专家评审现场打分，公平公正选拔，决出175个优质项目晋级行业决赛。</a:t>
            </a:r>
            <a:endParaRPr lang="en-US" sz="1300" b="0" i="0" u="none" strike="noStrike">
              <a:solidFill>
                <a:srgbClr val="6B7280"/>
              </a:solidFill>
              <a:latin typeface="Noto Sans SC"/>
              <a:ea typeface="Noto Sans SC"/>
              <a:cs typeface="Noto Sans SC"/>
              <a:sym typeface="Noto Sans SC"/>
            </a:endParaRPr>
          </a:p>
        </p:txBody>
      </p:sp>
      <p:sp>
        <p:nvSpPr>
          <p:cNvPr id="13" name="AutoShape 13"/>
          <p:cNvSpPr/>
          <p:nvPr/>
        </p:nvSpPr>
        <p:spPr>
          <a:xfrm>
            <a:off x="762000" y="5080000"/>
            <a:ext cx="5207000" cy="1143000"/>
          </a:xfrm>
          <a:prstGeom prst="roundRect">
            <a:avLst>
              <a:gd name="adj" fmla="val 0"/>
            </a:avLst>
          </a:prstGeom>
          <a:solidFill>
            <a:srgbClr val="0052D9">
              <a:alpha val="5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762000" y="5080000"/>
            <a:ext cx="76200" cy="1143000"/>
          </a:xfrm>
          <a:prstGeom prst="roundRect">
            <a:avLst>
              <a:gd name="adj" fmla="val 0"/>
            </a:avLst>
          </a:prstGeom>
          <a:solidFill>
            <a:srgbClr val="0052D9">
              <a:alpha val="4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5334000"/>
            <a:ext cx="406400" cy="406400"/>
          </a:xfrm>
          <a:prstGeom prst="rect">
            <a:avLst/>
          </a:prstGeom>
        </p:spPr>
      </p:pic>
      <p:sp>
        <p:nvSpPr>
          <p:cNvPr id="16" name="AutoShape 16"/>
          <p:cNvSpPr/>
          <p:nvPr/>
        </p:nvSpPr>
        <p:spPr>
          <a:xfrm>
            <a:off x="1651000" y="5143500"/>
            <a:ext cx="4064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600" b="1" i="0" u="none" strike="noStrike">
                <a:solidFill>
                  <a:srgbClr val="1F2937"/>
                </a:solidFill>
                <a:latin typeface="Noto Sans SC"/>
                <a:ea typeface="Noto Sans SC"/>
                <a:cs typeface="Noto Sans SC"/>
                <a:sym typeface="Noto Sans SC"/>
              </a:rPr>
              <a:t>决赛与国赛：巅峰对决，直通全国</a:t>
            </a:r>
            <a:endParaRPr lang="en-US" sz="1100"/>
          </a:p>
          <a:p>
            <a:pPr marL="0" indent="0" algn="l">
              <a:lnSpc>
                <a:spcPct val="100000"/>
              </a:lnSpc>
            </a:pPr>
            <a:r>
              <a:rPr lang="en-US" sz="1300" b="0" i="0" u="none" strike="noStrike">
                <a:solidFill>
                  <a:srgbClr val="6B7280"/>
                </a:solidFill>
                <a:latin typeface="Noto Sans SC"/>
                <a:ea typeface="Noto Sans SC"/>
                <a:cs typeface="Noto Sans SC"/>
                <a:sym typeface="Noto Sans SC"/>
              </a:rPr>
              <a:t>行业决赛现场决出名次，优胜项目将获主办方择优推荐，代表区域征战全国大赛，角逐更高荣誉与资源。</a:t>
            </a:r>
            <a:endParaRPr lang="en-US" sz="1300" b="0" i="0" u="none" strike="noStrike">
              <a:solidFill>
                <a:srgbClr val="6B7280"/>
              </a:solidFill>
              <a:latin typeface="Noto Sans SC"/>
              <a:ea typeface="Noto Sans SC"/>
              <a:cs typeface="Noto Sans SC"/>
              <a:sym typeface="Noto Sans SC"/>
            </a:endParaRPr>
          </a:p>
        </p:txBody>
      </p:sp>
      <p:cxnSp>
        <p:nvCxnSpPr>
          <p:cNvPr id="17" name="Connector 17"/>
          <p:cNvCxnSpPr/>
          <p:nvPr/>
        </p:nvCxnSpPr>
        <p:spPr>
          <a:xfrm rot="5389582">
            <a:off x="4254500" y="4121160"/>
            <a:ext cx="4191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18" name="AutoShape 18"/>
          <p:cNvSpPr/>
          <p:nvPr/>
        </p:nvSpPr>
        <p:spPr>
          <a:xfrm>
            <a:off x="6604000" y="1905000"/>
            <a:ext cx="520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1F2937"/>
                </a:solidFill>
                <a:latin typeface="Noto Sans SC"/>
                <a:ea typeface="Noto Sans SC"/>
                <a:cs typeface="Noto Sans SC"/>
                <a:sym typeface="Noto Sans SC"/>
              </a:rPr>
              <a:t>04 千万级激励，全方位政策护航</a:t>
            </a:r>
            <a:endParaRPr lang="en-US" sz="1100"/>
          </a:p>
        </p:txBody>
      </p:sp>
      <p:sp>
        <p:nvSpPr>
          <p:cNvPr id="19" name="AutoShape 19"/>
          <p:cNvSpPr/>
          <p:nvPr/>
        </p:nvSpPr>
        <p:spPr>
          <a:xfrm>
            <a:off x="6604000" y="2667000"/>
            <a:ext cx="2514600" cy="17145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4500" y="2857500"/>
            <a:ext cx="355600" cy="355600"/>
          </a:xfrm>
          <a:prstGeom prst="rect">
            <a:avLst/>
          </a:prstGeom>
        </p:spPr>
      </p:pic>
      <p:sp>
        <p:nvSpPr>
          <p:cNvPr id="21" name="AutoShape 21"/>
          <p:cNvSpPr/>
          <p:nvPr/>
        </p:nvSpPr>
        <p:spPr>
          <a:xfrm>
            <a:off x="7239000" y="28194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1F2937"/>
                </a:solidFill>
                <a:latin typeface="Noto Sans SC"/>
                <a:ea typeface="Noto Sans SC"/>
                <a:cs typeface="Noto Sans SC"/>
                <a:sym typeface="Noto Sans SC"/>
              </a:rPr>
              <a:t>高额现金奖励</a:t>
            </a:r>
            <a:endParaRPr lang="en-US" sz="1100"/>
          </a:p>
        </p:txBody>
      </p:sp>
      <p:cxnSp>
        <p:nvCxnSpPr>
          <p:cNvPr id="22" name="Connector 22"/>
          <p:cNvCxnSpPr/>
          <p:nvPr/>
        </p:nvCxnSpPr>
        <p:spPr>
          <a:xfrm rot="-20221">
            <a:off x="6794519" y="3359150"/>
            <a:ext cx="2159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23" name="AutoShape 23"/>
          <p:cNvSpPr/>
          <p:nvPr/>
        </p:nvSpPr>
        <p:spPr>
          <a:xfrm>
            <a:off x="6794500" y="3492500"/>
            <a:ext cx="215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i="0" u="none" strike="noStrike">
                <a:solidFill>
                  <a:srgbClr val="4B5563"/>
                </a:solidFill>
                <a:latin typeface="Noto Sans SC"/>
                <a:ea typeface="Noto Sans SC"/>
                <a:cs typeface="Noto Sans SC"/>
                <a:sym typeface="Noto Sans SC"/>
              </a:rPr>
              <a:t>总奖金池达1020万元，</a:t>
            </a:r>
            <a:r>
              <a:rPr lang="en-US" sz="1300" b="0" i="0" u="none" strike="noStrike">
                <a:solidFill>
                  <a:srgbClr val="4B5563"/>
                </a:solidFill>
                <a:latin typeface="Noto Sans SC"/>
                <a:ea typeface="Noto Sans SC"/>
                <a:cs typeface="Noto Sans SC"/>
                <a:sym typeface="Noto Sans SC"/>
              </a:rPr>
              <a:t>设</a:t>
            </a:r>
            <a:r>
              <a:rPr lang="en-US" sz="1300" b="0" i="0" u="none" strike="noStrike">
                <a:solidFill>
                  <a:srgbClr val="C00000"/>
                </a:solidFill>
                <a:latin typeface="Noto Sans SC"/>
                <a:ea typeface="Noto Sans SC"/>
                <a:cs typeface="Noto Sans SC"/>
                <a:sym typeface="Noto Sans SC"/>
              </a:rPr>
              <a:t>一等奖30万/名</a:t>
            </a:r>
            <a:r>
              <a:rPr lang="en-US" sz="1300" b="0" i="0" u="none" strike="noStrike">
                <a:solidFill>
                  <a:srgbClr val="4B5563"/>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二等奖20万/名</a:t>
            </a:r>
            <a:r>
              <a:rPr lang="en-US" sz="1300" b="0" i="0" u="none" strike="noStrike">
                <a:solidFill>
                  <a:srgbClr val="4B5563"/>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三等奖10万/名</a:t>
            </a:r>
            <a:r>
              <a:rPr lang="en-US" sz="1300" b="0" i="0" u="none" strike="noStrike">
                <a:solidFill>
                  <a:srgbClr val="4B5563"/>
                </a:solidFill>
                <a:latin typeface="Noto Sans SC"/>
                <a:ea typeface="Noto Sans SC"/>
                <a:cs typeface="Noto Sans SC"/>
                <a:sym typeface="Noto Sans SC"/>
              </a:rPr>
              <a:t>，奖励力度空前。</a:t>
            </a:r>
            <a:endParaRPr lang="en-US" sz="1100"/>
          </a:p>
        </p:txBody>
      </p:sp>
      <p:sp>
        <p:nvSpPr>
          <p:cNvPr id="24" name="AutoShape 24"/>
          <p:cNvSpPr/>
          <p:nvPr/>
        </p:nvSpPr>
        <p:spPr>
          <a:xfrm>
            <a:off x="9271000" y="2667000"/>
            <a:ext cx="2514600" cy="17145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pic>
        <p:nvPicPr>
          <p:cNvPr id="25"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1500" y="2857500"/>
            <a:ext cx="355600" cy="355600"/>
          </a:xfrm>
          <a:prstGeom prst="rect">
            <a:avLst/>
          </a:prstGeom>
        </p:spPr>
      </p:pic>
      <p:sp>
        <p:nvSpPr>
          <p:cNvPr id="26" name="AutoShape 26"/>
          <p:cNvSpPr/>
          <p:nvPr/>
        </p:nvSpPr>
        <p:spPr>
          <a:xfrm>
            <a:off x="9906000" y="28194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1F2937"/>
                </a:solidFill>
                <a:latin typeface="Noto Sans SC"/>
                <a:ea typeface="Noto Sans SC"/>
                <a:cs typeface="Noto Sans SC"/>
                <a:sym typeface="Noto Sans SC"/>
              </a:rPr>
              <a:t>叠加专项奖金</a:t>
            </a:r>
            <a:endParaRPr lang="en-US" sz="1100"/>
          </a:p>
        </p:txBody>
      </p:sp>
      <p:cxnSp>
        <p:nvCxnSpPr>
          <p:cNvPr id="27" name="Connector 27"/>
          <p:cNvCxnSpPr/>
          <p:nvPr/>
        </p:nvCxnSpPr>
        <p:spPr>
          <a:xfrm rot="-20221">
            <a:off x="9461519" y="3359150"/>
            <a:ext cx="2159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28" name="AutoShape 28"/>
          <p:cNvSpPr/>
          <p:nvPr/>
        </p:nvSpPr>
        <p:spPr>
          <a:xfrm>
            <a:off x="9461500" y="3492500"/>
            <a:ext cx="215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B5563"/>
                </a:solidFill>
                <a:latin typeface="Noto Sans SC"/>
                <a:ea typeface="Noto Sans SC"/>
                <a:cs typeface="Noto Sans SC"/>
                <a:sym typeface="Noto Sans SC"/>
              </a:rPr>
              <a:t>特设</a:t>
            </a:r>
            <a:r>
              <a:rPr lang="en-US" sz="1300" b="0" i="0" u="none" strike="noStrike">
                <a:solidFill>
                  <a:srgbClr val="C00000"/>
                </a:solidFill>
                <a:latin typeface="Noto Sans SC"/>
                <a:ea typeface="Noto Sans SC"/>
                <a:cs typeface="Noto Sans SC"/>
                <a:sym typeface="Noto Sans SC"/>
              </a:rPr>
              <a:t>60万元深港澳高校跨境赛专项奖金</a:t>
            </a:r>
            <a:r>
              <a:rPr lang="en-US" sz="1300" b="0" i="0" u="none" strike="noStrike">
                <a:solidFill>
                  <a:srgbClr val="4B5563"/>
                </a:solidFill>
                <a:latin typeface="Noto Sans SC"/>
                <a:ea typeface="Noto Sans SC"/>
                <a:cs typeface="Noto Sans SC"/>
                <a:sym typeface="Noto Sans SC"/>
              </a:rPr>
              <a:t>，符合条件的获奖项目可与常规奖项叠加领取，收益最大化。</a:t>
            </a:r>
            <a:endParaRPr lang="en-US" sz="1100"/>
          </a:p>
        </p:txBody>
      </p:sp>
      <p:sp>
        <p:nvSpPr>
          <p:cNvPr id="29" name="AutoShape 29"/>
          <p:cNvSpPr/>
          <p:nvPr/>
        </p:nvSpPr>
        <p:spPr>
          <a:xfrm>
            <a:off x="6604000" y="4572000"/>
            <a:ext cx="2514600" cy="17145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pic>
        <p:nvPicPr>
          <p:cNvPr id="30" name="Picture 3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4500" y="4762500"/>
            <a:ext cx="355600" cy="355600"/>
          </a:xfrm>
          <a:prstGeom prst="rect">
            <a:avLst/>
          </a:prstGeom>
        </p:spPr>
      </p:pic>
      <p:sp>
        <p:nvSpPr>
          <p:cNvPr id="31" name="AutoShape 31"/>
          <p:cNvSpPr/>
          <p:nvPr/>
        </p:nvSpPr>
        <p:spPr>
          <a:xfrm>
            <a:off x="7239000" y="47244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1F2937"/>
                </a:solidFill>
                <a:latin typeface="Noto Sans SC"/>
                <a:ea typeface="Noto Sans SC"/>
                <a:cs typeface="Noto Sans SC"/>
                <a:sym typeface="Noto Sans SC"/>
              </a:rPr>
              <a:t>重磅科技资助</a:t>
            </a:r>
            <a:endParaRPr lang="en-US" sz="1100"/>
          </a:p>
        </p:txBody>
      </p:sp>
      <p:cxnSp>
        <p:nvCxnSpPr>
          <p:cNvPr id="32" name="Connector 32"/>
          <p:cNvCxnSpPr/>
          <p:nvPr/>
        </p:nvCxnSpPr>
        <p:spPr>
          <a:xfrm rot="-20221">
            <a:off x="6794519" y="5264150"/>
            <a:ext cx="2159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33" name="AutoShape 33"/>
          <p:cNvSpPr/>
          <p:nvPr/>
        </p:nvSpPr>
        <p:spPr>
          <a:xfrm>
            <a:off x="6794500" y="5397500"/>
            <a:ext cx="215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C00000"/>
                </a:solidFill>
                <a:latin typeface="Noto Sans SC"/>
                <a:ea typeface="Noto Sans SC"/>
                <a:cs typeface="Noto Sans SC"/>
                <a:sym typeface="Noto Sans SC"/>
              </a:rPr>
              <a:t>最高100万元鲲鹏创业资助</a:t>
            </a:r>
            <a:r>
              <a:rPr lang="en-US" sz="1300" b="0" i="0" u="none" strike="noStrike">
                <a:solidFill>
                  <a:srgbClr val="4B5563"/>
                </a:solidFill>
                <a:latin typeface="Noto Sans SC"/>
                <a:ea typeface="Noto Sans SC"/>
                <a:cs typeface="Noto Sans SC"/>
                <a:sym typeface="Noto Sans SC"/>
              </a:rPr>
              <a:t>，</a:t>
            </a:r>
            <a:r>
              <a:rPr lang="en-US" sz="1300" b="0" i="0" u="none" strike="noStrike">
                <a:solidFill>
                  <a:srgbClr val="C00000"/>
                </a:solidFill>
                <a:latin typeface="Noto Sans SC"/>
                <a:ea typeface="Noto Sans SC"/>
                <a:cs typeface="Noto Sans SC"/>
                <a:sym typeface="Noto Sans SC"/>
              </a:rPr>
              <a:t>最高1000万元孔雀团队项目资助</a:t>
            </a:r>
            <a:r>
              <a:rPr lang="en-US" sz="1300" b="0" i="0" u="none" strike="noStrike">
                <a:solidFill>
                  <a:srgbClr val="4B5563"/>
                </a:solidFill>
                <a:latin typeface="Noto Sans SC"/>
                <a:ea typeface="Noto Sans SC"/>
                <a:cs typeface="Noto Sans SC"/>
                <a:sym typeface="Noto Sans SC"/>
              </a:rPr>
              <a:t>，为硬核科技项目提供核心研发支持。</a:t>
            </a:r>
            <a:endParaRPr lang="en-US" sz="1100"/>
          </a:p>
        </p:txBody>
      </p:sp>
      <p:sp>
        <p:nvSpPr>
          <p:cNvPr id="34" name="AutoShape 34"/>
          <p:cNvSpPr/>
          <p:nvPr/>
        </p:nvSpPr>
        <p:spPr>
          <a:xfrm>
            <a:off x="9271000" y="4572000"/>
            <a:ext cx="2514600" cy="17145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pic>
        <p:nvPicPr>
          <p:cNvPr id="35" name="Picture 3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1500" y="4762500"/>
            <a:ext cx="355600" cy="355600"/>
          </a:xfrm>
          <a:prstGeom prst="rect">
            <a:avLst/>
          </a:prstGeom>
        </p:spPr>
      </p:pic>
      <p:sp>
        <p:nvSpPr>
          <p:cNvPr id="36" name="AutoShape 36"/>
          <p:cNvSpPr/>
          <p:nvPr/>
        </p:nvSpPr>
        <p:spPr>
          <a:xfrm>
            <a:off x="9906000" y="47244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1F2937"/>
                </a:solidFill>
                <a:latin typeface="Noto Sans SC"/>
                <a:ea typeface="Noto Sans SC"/>
                <a:cs typeface="Noto Sans SC"/>
                <a:sym typeface="Noto Sans SC"/>
              </a:rPr>
              <a:t>多元金融赋能</a:t>
            </a:r>
            <a:endParaRPr lang="en-US" sz="1100"/>
          </a:p>
        </p:txBody>
      </p:sp>
      <p:cxnSp>
        <p:nvCxnSpPr>
          <p:cNvPr id="37" name="Connector 37"/>
          <p:cNvCxnSpPr/>
          <p:nvPr/>
        </p:nvCxnSpPr>
        <p:spPr>
          <a:xfrm rot="-20221">
            <a:off x="9461519" y="5264150"/>
            <a:ext cx="2159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38" name="AutoShape 38"/>
          <p:cNvSpPr/>
          <p:nvPr/>
        </p:nvSpPr>
        <p:spPr>
          <a:xfrm>
            <a:off x="9461500" y="5397500"/>
            <a:ext cx="215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C00000"/>
                </a:solidFill>
                <a:latin typeface="Noto Sans SC"/>
                <a:ea typeface="Noto Sans SC"/>
                <a:cs typeface="Noto Sans SC"/>
                <a:sym typeface="Noto Sans SC"/>
              </a:rPr>
              <a:t>20亿市级科创种子基金</a:t>
            </a:r>
            <a:r>
              <a:rPr lang="en-US" sz="1300" b="0" i="0" u="none" strike="noStrike">
                <a:solidFill>
                  <a:srgbClr val="4B5563"/>
                </a:solidFill>
                <a:latin typeface="Noto Sans SC"/>
                <a:ea typeface="Noto Sans SC"/>
                <a:cs typeface="Noto Sans SC"/>
                <a:sym typeface="Noto Sans SC"/>
              </a:rPr>
              <a:t>与</a:t>
            </a:r>
            <a:r>
              <a:rPr lang="en-US" sz="1300" b="0" i="0" u="none" strike="noStrike">
                <a:solidFill>
                  <a:srgbClr val="C00000"/>
                </a:solidFill>
                <a:latin typeface="Noto Sans SC"/>
                <a:ea typeface="Noto Sans SC"/>
                <a:cs typeface="Noto Sans SC"/>
                <a:sym typeface="Noto Sans SC"/>
              </a:rPr>
              <a:t>12亿鲲鹏专属金融产品</a:t>
            </a:r>
            <a:r>
              <a:rPr lang="en-US" sz="1300" b="0" i="0" u="none" strike="noStrike">
                <a:solidFill>
                  <a:srgbClr val="4B5563"/>
                </a:solidFill>
                <a:latin typeface="Noto Sans SC"/>
                <a:ea typeface="Noto Sans SC"/>
                <a:cs typeface="Noto Sans SC"/>
                <a:sym typeface="Noto Sans SC"/>
              </a:rPr>
              <a:t>联动，为项目发展提供充足、稳定的资金保障。</a:t>
            </a:r>
            <a:endParaRPr lang="en-US" sz="1100"/>
          </a:p>
        </p:txBody>
      </p:sp>
      <p:pic>
        <p:nvPicPr>
          <p:cNvPr id="39" name="图片 38" descr="截屏2026-06-18 14.37.13"/>
          <p:cNvPicPr>
            <a:picLocks noChangeAspect="1"/>
          </p:cNvPicPr>
          <p:nvPr/>
        </p:nvPicPr>
        <p:blipFill>
          <a:blip r:embed="rId15">
            <a:clrChange>
              <a:clrFrom>
                <a:srgbClr val="FFFFFF">
                  <a:alpha val="100000"/>
                </a:srgbClr>
              </a:clrFrom>
              <a:clrTo>
                <a:srgbClr val="FFFFFF">
                  <a:alpha val="100000"/>
                  <a:alpha val="0"/>
                </a:srgbClr>
              </a:clrTo>
            </a:clrChange>
          </a:blip>
          <a:stretch>
            <a:fillRect/>
          </a:stretch>
        </p:blipFill>
        <p:spPr>
          <a:xfrm>
            <a:off x="10477500" y="-9525"/>
            <a:ext cx="1714500" cy="1101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0052D9"/>
                </a:solidFill>
                <a:latin typeface="Noto Sans SC"/>
                <a:ea typeface="Noto Sans SC"/>
                <a:cs typeface="Noto Sans SC"/>
                <a:sym typeface="Noto Sans SC"/>
              </a:rPr>
              <a:t>全方位支持与多重机遇</a:t>
            </a:r>
            <a:endParaRPr lang="en-US" sz="1100"/>
          </a:p>
        </p:txBody>
      </p:sp>
      <p:sp>
        <p:nvSpPr>
          <p:cNvPr id="3" name="AutoShape 3"/>
          <p:cNvSpPr/>
          <p:nvPr/>
        </p:nvSpPr>
        <p:spPr>
          <a:xfrm>
            <a:off x="762000" y="132080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Noto Sans SC"/>
                <a:ea typeface="Noto Sans SC"/>
                <a:cs typeface="Noto Sans SC"/>
                <a:sym typeface="Noto Sans SC"/>
              </a:rPr>
              <a:t>05 赛事配套免费服务，全方位助力成长</a:t>
            </a:r>
            <a:endParaRPr lang="en-US" sz="1100"/>
          </a:p>
        </p:txBody>
      </p:sp>
      <p:cxnSp>
        <p:nvCxnSpPr>
          <p:cNvPr id="4" name="Connector 4"/>
          <p:cNvCxnSpPr/>
          <p:nvPr/>
        </p:nvCxnSpPr>
        <p:spPr>
          <a:xfrm rot="-4092">
            <a:off x="762004" y="1822450"/>
            <a:ext cx="10668000" cy="12700"/>
          </a:xfrm>
          <a:prstGeom prst="straightConnector1">
            <a:avLst/>
          </a:prstGeom>
          <a:solidFill>
            <a:srgbClr val="DEE0E3">
              <a:alpha val="100000"/>
            </a:srgbClr>
          </a:solidFill>
          <a:ln w="12700" cap="flat" cmpd="sng">
            <a:solidFill>
              <a:srgbClr val="0052D9">
                <a:alpha val="20000"/>
              </a:srgbClr>
            </a:solidFill>
            <a:prstDash val="solid"/>
            <a:round/>
            <a:headEnd type="none" w="med" len="med"/>
            <a:tailEnd type="none" w="med" len="med"/>
          </a:ln>
        </p:spPr>
      </p:cxnSp>
      <p:sp>
        <p:nvSpPr>
          <p:cNvPr id="5" name="AutoShape 5"/>
          <p:cNvSpPr/>
          <p:nvPr>
            <p:custDataLst>
              <p:tags r:id="rId1"/>
            </p:custDataLst>
          </p:nvPr>
        </p:nvSpPr>
        <p:spPr>
          <a:xfrm>
            <a:off x="762000" y="2082800"/>
            <a:ext cx="2476500" cy="1841500"/>
          </a:xfrm>
          <a:prstGeom prst="roundRect">
            <a:avLst>
              <a:gd name="adj" fmla="val 0"/>
            </a:avLst>
          </a:prstGeom>
          <a:solidFill>
            <a:srgbClr val="0052D9">
              <a:alpha val="5000"/>
            </a:srgbClr>
          </a:solidFill>
          <a:ln w="12700" cap="flat" cmpd="sng">
            <a:solidFill>
              <a:srgbClr val="0052D9">
                <a:alpha val="1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273300"/>
            <a:ext cx="406400" cy="406400"/>
          </a:xfrm>
          <a:prstGeom prst="rect">
            <a:avLst/>
          </a:prstGeom>
        </p:spPr>
      </p:pic>
      <p:sp>
        <p:nvSpPr>
          <p:cNvPr id="7" name="AutoShape 7"/>
          <p:cNvSpPr/>
          <p:nvPr>
            <p:custDataLst>
              <p:tags r:id="rId5"/>
            </p:custDataLst>
          </p:nvPr>
        </p:nvSpPr>
        <p:spPr>
          <a:xfrm>
            <a:off x="1460500" y="2273300"/>
            <a:ext cx="165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D9"/>
                </a:solidFill>
                <a:latin typeface="Noto Sans SC"/>
                <a:ea typeface="Noto Sans SC"/>
                <a:cs typeface="Noto Sans SC"/>
                <a:sym typeface="Noto Sans SC"/>
              </a:rPr>
              <a:t>创业辅导</a:t>
            </a:r>
            <a:endParaRPr lang="en-US" sz="1100"/>
          </a:p>
        </p:txBody>
      </p:sp>
      <p:cxnSp>
        <p:nvCxnSpPr>
          <p:cNvPr id="8" name="Connector 8"/>
          <p:cNvCxnSpPr/>
          <p:nvPr>
            <p:custDataLst>
              <p:tags r:id="rId6"/>
            </p:custDataLst>
          </p:nvPr>
        </p:nvCxnSpPr>
        <p:spPr>
          <a:xfrm rot="-20834">
            <a:off x="952519" y="2838450"/>
            <a:ext cx="2095500" cy="12700"/>
          </a:xfrm>
          <a:prstGeom prst="straightConnector1">
            <a:avLst/>
          </a:prstGeom>
          <a:solidFill>
            <a:srgbClr val="DEE0E3">
              <a:alpha val="100000"/>
            </a:srgbClr>
          </a:solidFill>
          <a:ln w="12700" cap="flat" cmpd="sng">
            <a:solidFill>
              <a:srgbClr val="000000">
                <a:alpha val="5000"/>
              </a:srgbClr>
            </a:solidFill>
            <a:prstDash val="solid"/>
            <a:round/>
            <a:headEnd type="none" w="med" len="med"/>
            <a:tailEnd type="none" w="med" len="med"/>
          </a:ln>
        </p:spPr>
      </p:cxnSp>
      <p:sp>
        <p:nvSpPr>
          <p:cNvPr id="9" name="AutoShape 9"/>
          <p:cNvSpPr/>
          <p:nvPr>
            <p:custDataLst>
              <p:tags r:id="rId7"/>
            </p:custDataLst>
          </p:nvPr>
        </p:nvSpPr>
        <p:spPr>
          <a:xfrm>
            <a:off x="952500" y="2971800"/>
            <a:ext cx="209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55555"/>
                </a:solidFill>
                <a:latin typeface="Noto Sans SC"/>
                <a:ea typeface="Noto Sans SC"/>
                <a:cs typeface="Noto Sans SC"/>
                <a:sym typeface="Noto Sans SC"/>
              </a:rPr>
              <a:t>提供全程免费的创业指导服务，覆盖商业模式打磨、团队建设等核心环节，夯实创业基础。</a:t>
            </a:r>
            <a:endParaRPr lang="en-US" sz="1100"/>
          </a:p>
        </p:txBody>
      </p:sp>
      <p:sp>
        <p:nvSpPr>
          <p:cNvPr id="10" name="AutoShape 10"/>
          <p:cNvSpPr/>
          <p:nvPr>
            <p:custDataLst>
              <p:tags r:id="rId8"/>
            </p:custDataLst>
          </p:nvPr>
        </p:nvSpPr>
        <p:spPr>
          <a:xfrm>
            <a:off x="3492500" y="2082800"/>
            <a:ext cx="2476500" cy="1841500"/>
          </a:xfrm>
          <a:prstGeom prst="roundRect">
            <a:avLst>
              <a:gd name="adj" fmla="val 0"/>
            </a:avLst>
          </a:prstGeom>
          <a:solidFill>
            <a:srgbClr val="0052D9">
              <a:alpha val="5000"/>
            </a:srgbClr>
          </a:solidFill>
          <a:ln w="12700" cap="flat" cmpd="sng">
            <a:solidFill>
              <a:srgbClr val="0052D9">
                <a:alpha val="1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83000" y="2273300"/>
            <a:ext cx="406400" cy="406400"/>
          </a:xfrm>
          <a:prstGeom prst="rect">
            <a:avLst/>
          </a:prstGeom>
        </p:spPr>
      </p:pic>
      <p:sp>
        <p:nvSpPr>
          <p:cNvPr id="12" name="AutoShape 12"/>
          <p:cNvSpPr/>
          <p:nvPr>
            <p:custDataLst>
              <p:tags r:id="rId12"/>
            </p:custDataLst>
          </p:nvPr>
        </p:nvSpPr>
        <p:spPr>
          <a:xfrm>
            <a:off x="4191000" y="2273300"/>
            <a:ext cx="165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D9"/>
                </a:solidFill>
                <a:latin typeface="Noto Sans SC"/>
                <a:ea typeface="Noto Sans SC"/>
                <a:cs typeface="Noto Sans SC"/>
                <a:sym typeface="Noto Sans SC"/>
              </a:rPr>
              <a:t>投融资对接</a:t>
            </a:r>
            <a:endParaRPr lang="en-US" sz="1100"/>
          </a:p>
        </p:txBody>
      </p:sp>
      <p:cxnSp>
        <p:nvCxnSpPr>
          <p:cNvPr id="13" name="Connector 13"/>
          <p:cNvCxnSpPr/>
          <p:nvPr>
            <p:custDataLst>
              <p:tags r:id="rId13"/>
            </p:custDataLst>
          </p:nvPr>
        </p:nvCxnSpPr>
        <p:spPr>
          <a:xfrm rot="-20834">
            <a:off x="3683019" y="2838450"/>
            <a:ext cx="2095500" cy="12700"/>
          </a:xfrm>
          <a:prstGeom prst="straightConnector1">
            <a:avLst/>
          </a:prstGeom>
          <a:solidFill>
            <a:srgbClr val="DEE0E3">
              <a:alpha val="100000"/>
            </a:srgbClr>
          </a:solidFill>
          <a:ln w="12700" cap="flat" cmpd="sng">
            <a:solidFill>
              <a:srgbClr val="000000">
                <a:alpha val="5000"/>
              </a:srgbClr>
            </a:solidFill>
            <a:prstDash val="solid"/>
            <a:round/>
            <a:headEnd type="none" w="med" len="med"/>
            <a:tailEnd type="none" w="med" len="med"/>
          </a:ln>
        </p:spPr>
      </p:cxnSp>
      <p:sp>
        <p:nvSpPr>
          <p:cNvPr id="14" name="AutoShape 14"/>
          <p:cNvSpPr/>
          <p:nvPr>
            <p:custDataLst>
              <p:tags r:id="rId14"/>
            </p:custDataLst>
          </p:nvPr>
        </p:nvSpPr>
        <p:spPr>
          <a:xfrm>
            <a:off x="3683000" y="2971800"/>
            <a:ext cx="209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55555"/>
                </a:solidFill>
                <a:latin typeface="Noto Sans SC"/>
                <a:ea typeface="Noto Sans SC"/>
                <a:cs typeface="Noto Sans SC"/>
                <a:sym typeface="Noto Sans SC"/>
              </a:rPr>
              <a:t>链接深创投、IDG等顶级投资机构资源，搭建资本对接桥梁，为项目匹配精准的资金支持。</a:t>
            </a:r>
            <a:endParaRPr lang="en-US" sz="1100"/>
          </a:p>
        </p:txBody>
      </p:sp>
      <p:sp>
        <p:nvSpPr>
          <p:cNvPr id="15" name="AutoShape 15"/>
          <p:cNvSpPr/>
          <p:nvPr>
            <p:custDataLst>
              <p:tags r:id="rId15"/>
            </p:custDataLst>
          </p:nvPr>
        </p:nvSpPr>
        <p:spPr>
          <a:xfrm>
            <a:off x="6223000" y="2082800"/>
            <a:ext cx="2476500" cy="1841500"/>
          </a:xfrm>
          <a:prstGeom prst="roundRect">
            <a:avLst>
              <a:gd name="adj" fmla="val 0"/>
            </a:avLst>
          </a:prstGeom>
          <a:solidFill>
            <a:srgbClr val="0052D9">
              <a:alpha val="5000"/>
            </a:srgbClr>
          </a:solidFill>
          <a:ln w="12700" cap="flat" cmpd="sng">
            <a:solidFill>
              <a:srgbClr val="0052D9">
                <a:alpha val="1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custDataLst>
              <p:tags r:id="rId1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13500" y="2273300"/>
            <a:ext cx="406400" cy="406400"/>
          </a:xfrm>
          <a:prstGeom prst="rect">
            <a:avLst/>
          </a:prstGeom>
        </p:spPr>
      </p:pic>
      <p:sp>
        <p:nvSpPr>
          <p:cNvPr id="17" name="AutoShape 17"/>
          <p:cNvSpPr/>
          <p:nvPr>
            <p:custDataLst>
              <p:tags r:id="rId19"/>
            </p:custDataLst>
          </p:nvPr>
        </p:nvSpPr>
        <p:spPr>
          <a:xfrm>
            <a:off x="6921500" y="2273300"/>
            <a:ext cx="165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D9"/>
                </a:solidFill>
                <a:latin typeface="Noto Sans SC"/>
                <a:ea typeface="Noto Sans SC"/>
                <a:cs typeface="Noto Sans SC"/>
                <a:sym typeface="Noto Sans SC"/>
              </a:rPr>
              <a:t>上市培育</a:t>
            </a:r>
            <a:endParaRPr lang="en-US" sz="1100"/>
          </a:p>
        </p:txBody>
      </p:sp>
      <p:cxnSp>
        <p:nvCxnSpPr>
          <p:cNvPr id="18" name="Connector 18"/>
          <p:cNvCxnSpPr/>
          <p:nvPr>
            <p:custDataLst>
              <p:tags r:id="rId20"/>
            </p:custDataLst>
          </p:nvPr>
        </p:nvCxnSpPr>
        <p:spPr>
          <a:xfrm rot="-20834">
            <a:off x="6413519" y="2838450"/>
            <a:ext cx="2095500" cy="12700"/>
          </a:xfrm>
          <a:prstGeom prst="straightConnector1">
            <a:avLst/>
          </a:prstGeom>
          <a:solidFill>
            <a:srgbClr val="DEE0E3">
              <a:alpha val="100000"/>
            </a:srgbClr>
          </a:solidFill>
          <a:ln w="12700" cap="flat" cmpd="sng">
            <a:solidFill>
              <a:srgbClr val="000000">
                <a:alpha val="5000"/>
              </a:srgbClr>
            </a:solidFill>
            <a:prstDash val="solid"/>
            <a:round/>
            <a:headEnd type="none" w="med" len="med"/>
            <a:tailEnd type="none" w="med" len="med"/>
          </a:ln>
        </p:spPr>
      </p:cxnSp>
      <p:sp>
        <p:nvSpPr>
          <p:cNvPr id="19" name="AutoShape 19"/>
          <p:cNvSpPr/>
          <p:nvPr>
            <p:custDataLst>
              <p:tags r:id="rId21"/>
            </p:custDataLst>
          </p:nvPr>
        </p:nvSpPr>
        <p:spPr>
          <a:xfrm>
            <a:off x="6413500" y="2971800"/>
            <a:ext cx="209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55555"/>
                </a:solidFill>
                <a:latin typeface="Noto Sans SC"/>
                <a:ea typeface="Noto Sans SC"/>
                <a:cs typeface="Noto Sans SC"/>
                <a:sym typeface="Noto Sans SC"/>
              </a:rPr>
              <a:t>针对优质潜力企业，提供专属上市培育服务，助力完善治理结构，对接资本市场加速发展。</a:t>
            </a:r>
            <a:endParaRPr lang="en-US" sz="1100"/>
          </a:p>
        </p:txBody>
      </p:sp>
      <p:sp>
        <p:nvSpPr>
          <p:cNvPr id="20" name="AutoShape 20"/>
          <p:cNvSpPr/>
          <p:nvPr>
            <p:custDataLst>
              <p:tags r:id="rId22"/>
            </p:custDataLst>
          </p:nvPr>
        </p:nvSpPr>
        <p:spPr>
          <a:xfrm>
            <a:off x="8953500" y="2082800"/>
            <a:ext cx="2476500" cy="1841500"/>
          </a:xfrm>
          <a:prstGeom prst="roundRect">
            <a:avLst>
              <a:gd name="adj" fmla="val 0"/>
            </a:avLst>
          </a:prstGeom>
          <a:solidFill>
            <a:srgbClr val="0052D9">
              <a:alpha val="5000"/>
            </a:srgbClr>
          </a:solidFill>
          <a:ln w="12700" cap="flat" cmpd="sng">
            <a:solidFill>
              <a:srgbClr val="0052D9">
                <a:alpha val="1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custDataLst>
              <p:tags r:id="rId23"/>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4000" y="2273300"/>
            <a:ext cx="406400" cy="406400"/>
          </a:xfrm>
          <a:prstGeom prst="rect">
            <a:avLst/>
          </a:prstGeom>
        </p:spPr>
      </p:pic>
      <p:sp>
        <p:nvSpPr>
          <p:cNvPr id="22" name="AutoShape 22"/>
          <p:cNvSpPr/>
          <p:nvPr>
            <p:custDataLst>
              <p:tags r:id="rId26"/>
            </p:custDataLst>
          </p:nvPr>
        </p:nvSpPr>
        <p:spPr>
          <a:xfrm>
            <a:off x="9652000" y="2273300"/>
            <a:ext cx="165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D9"/>
                </a:solidFill>
                <a:latin typeface="Noto Sans SC"/>
                <a:ea typeface="Noto Sans SC"/>
                <a:cs typeface="Noto Sans SC"/>
                <a:sym typeface="Noto Sans SC"/>
              </a:rPr>
              <a:t>落地支持</a:t>
            </a:r>
            <a:endParaRPr lang="en-US" sz="1100"/>
          </a:p>
        </p:txBody>
      </p:sp>
      <p:cxnSp>
        <p:nvCxnSpPr>
          <p:cNvPr id="23" name="Connector 23"/>
          <p:cNvCxnSpPr/>
          <p:nvPr>
            <p:custDataLst>
              <p:tags r:id="rId27"/>
            </p:custDataLst>
          </p:nvPr>
        </p:nvCxnSpPr>
        <p:spPr>
          <a:xfrm rot="-20834">
            <a:off x="9144019" y="2838450"/>
            <a:ext cx="2095500" cy="12700"/>
          </a:xfrm>
          <a:prstGeom prst="straightConnector1">
            <a:avLst/>
          </a:prstGeom>
          <a:solidFill>
            <a:srgbClr val="DEE0E3">
              <a:alpha val="100000"/>
            </a:srgbClr>
          </a:solidFill>
          <a:ln w="12700" cap="flat" cmpd="sng">
            <a:solidFill>
              <a:srgbClr val="000000">
                <a:alpha val="5000"/>
              </a:srgbClr>
            </a:solidFill>
            <a:prstDash val="solid"/>
            <a:round/>
            <a:headEnd type="none" w="med" len="med"/>
            <a:tailEnd type="none" w="med" len="med"/>
          </a:ln>
        </p:spPr>
      </p:cxnSp>
      <p:sp>
        <p:nvSpPr>
          <p:cNvPr id="24" name="AutoShape 24"/>
          <p:cNvSpPr/>
          <p:nvPr>
            <p:custDataLst>
              <p:tags r:id="rId28"/>
            </p:custDataLst>
          </p:nvPr>
        </p:nvSpPr>
        <p:spPr>
          <a:xfrm>
            <a:off x="9144000" y="2971800"/>
            <a:ext cx="209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55555"/>
                </a:solidFill>
                <a:latin typeface="Noto Sans SC"/>
                <a:ea typeface="Noto Sans SC"/>
                <a:cs typeface="Noto Sans SC"/>
                <a:sym typeface="Noto Sans SC"/>
              </a:rPr>
              <a:t>优先入驻国家级孵化器，享受深圳各区场地租金减免、配套设施使用等专属落地扶持政策。</a:t>
            </a:r>
            <a:endParaRPr lang="en-US" sz="1100"/>
          </a:p>
        </p:txBody>
      </p:sp>
      <p:cxnSp>
        <p:nvCxnSpPr>
          <p:cNvPr id="25" name="Connector 25"/>
          <p:cNvCxnSpPr/>
          <p:nvPr/>
        </p:nvCxnSpPr>
        <p:spPr>
          <a:xfrm rot="-4092">
            <a:off x="762004" y="4070350"/>
            <a:ext cx="10668000" cy="12700"/>
          </a:xfrm>
          <a:prstGeom prst="straightConnector1">
            <a:avLst/>
          </a:prstGeom>
          <a:solidFill>
            <a:srgbClr val="DEE0E3">
              <a:alpha val="100000"/>
            </a:srgbClr>
          </a:solidFill>
          <a:ln w="12700" cap="flat" cmpd="sng">
            <a:solidFill>
              <a:srgbClr val="0052D9">
                <a:alpha val="10000"/>
              </a:srgbClr>
            </a:solidFill>
            <a:prstDash val="dash"/>
            <a:round/>
            <a:headEnd type="none" w="med" len="med"/>
            <a:tailEnd type="none" w="med" len="med"/>
          </a:ln>
        </p:spPr>
      </p:cxnSp>
      <p:sp>
        <p:nvSpPr>
          <p:cNvPr id="26" name="AutoShape 26"/>
          <p:cNvSpPr/>
          <p:nvPr/>
        </p:nvSpPr>
        <p:spPr>
          <a:xfrm>
            <a:off x="762000" y="4889500"/>
            <a:ext cx="5270500" cy="1143000"/>
          </a:xfrm>
          <a:prstGeom prst="roundRect">
            <a:avLst>
              <a:gd name="adj" fmla="val 0"/>
            </a:avLst>
          </a:prstGeom>
          <a:solidFill>
            <a:srgbClr val="F9FAFB">
              <a:alpha val="100000"/>
            </a:srgbClr>
          </a:solidFill>
          <a:ln w="12700" cap="flat" cmpd="sng">
            <a:solidFill>
              <a:srgbClr val="0052D9">
                <a:alpha val="15000"/>
              </a:srgbClr>
            </a:solid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52500" y="5080000"/>
            <a:ext cx="457200" cy="457200"/>
          </a:xfrm>
          <a:prstGeom prst="rect">
            <a:avLst/>
          </a:prstGeom>
        </p:spPr>
      </p:pic>
      <p:sp>
        <p:nvSpPr>
          <p:cNvPr id="28" name="AutoShape 28"/>
          <p:cNvSpPr/>
          <p:nvPr/>
        </p:nvSpPr>
        <p:spPr>
          <a:xfrm>
            <a:off x="1587500" y="5016500"/>
            <a:ext cx="4254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0000"/>
                </a:solidFill>
                <a:latin typeface="Noto Sans SC"/>
                <a:ea typeface="Noto Sans SC"/>
                <a:cs typeface="Noto Sans SC"/>
                <a:sym typeface="Noto Sans SC"/>
              </a:rPr>
              <a:t>华为-S2赛季</a:t>
            </a:r>
            <a:r>
              <a:rPr lang="en-US" sz="1600" b="1" i="0" u="none" strike="noStrike">
                <a:solidFill>
                  <a:srgbClr val="333333"/>
                </a:solidFill>
                <a:latin typeface="Noto Sans SC"/>
                <a:ea typeface="Noto Sans SC"/>
                <a:cs typeface="Noto Sans SC"/>
                <a:sym typeface="Noto Sans SC"/>
              </a:rPr>
              <a:t>：</a:t>
            </a:r>
            <a:r>
              <a:rPr lang="zh-CN" altLang="en-US" sz="1600" b="1" i="0" u="none" strike="noStrike">
                <a:solidFill>
                  <a:srgbClr val="333333"/>
                </a:solidFill>
                <a:latin typeface="Noto Sans SC"/>
                <a:ea typeface="Noto Sans SC"/>
                <a:cs typeface="Noto Sans SC"/>
                <a:sym typeface="Noto Sans SC"/>
              </a:rPr>
              <a:t>一等奖</a:t>
            </a:r>
            <a:r>
              <a:rPr lang="en-US" sz="1600" b="1" i="0" u="none" strike="noStrike">
                <a:solidFill>
                  <a:srgbClr val="C00000"/>
                </a:solidFill>
                <a:latin typeface="Noto Sans SC"/>
                <a:ea typeface="Noto Sans SC"/>
                <a:cs typeface="Noto Sans SC"/>
                <a:sym typeface="Noto Sans SC"/>
              </a:rPr>
              <a:t>4</a:t>
            </a:r>
            <a:r>
              <a:rPr lang="en-US" sz="1600" b="1" i="0" u="none" strike="noStrike">
                <a:solidFill>
                  <a:srgbClr val="C00000"/>
                </a:solidFill>
                <a:latin typeface="Noto Sans SC"/>
                <a:ea typeface="Noto Sans SC"/>
                <a:cs typeface="Noto Sans SC"/>
                <a:sym typeface="Noto Sans SC"/>
              </a:rPr>
              <a:t>万奖金</a:t>
            </a:r>
            <a:endParaRPr lang="en-US" sz="1100"/>
          </a:p>
          <a:p>
            <a:pPr marL="0" indent="0" algn="l">
              <a:lnSpc>
                <a:spcPct val="108000"/>
              </a:lnSpc>
            </a:pPr>
            <a:r>
              <a:rPr lang="en-US" sz="1300" b="0" i="0" u="none" strike="noStrike">
                <a:solidFill>
                  <a:srgbClr val="666666"/>
                </a:solidFill>
                <a:latin typeface="Noto Sans SC"/>
                <a:ea typeface="Noto Sans SC"/>
                <a:cs typeface="Noto Sans SC"/>
                <a:sym typeface="Noto Sans SC"/>
              </a:rPr>
              <a:t>总奖金池高达28万元，优秀参赛代码可直接合入华为官方代码仓，获得技术认可与长期展示机会。</a:t>
            </a:r>
            <a:endParaRPr lang="en-US" sz="1300" b="0" i="0" u="none" strike="noStrike">
              <a:solidFill>
                <a:srgbClr val="666666"/>
              </a:solidFill>
              <a:latin typeface="Noto Sans SC"/>
              <a:ea typeface="Noto Sans SC"/>
              <a:cs typeface="Noto Sans SC"/>
              <a:sym typeface="Noto Sans SC"/>
            </a:endParaRPr>
          </a:p>
        </p:txBody>
      </p:sp>
      <p:sp>
        <p:nvSpPr>
          <p:cNvPr id="29" name="AutoShape 29"/>
          <p:cNvSpPr/>
          <p:nvPr/>
        </p:nvSpPr>
        <p:spPr>
          <a:xfrm>
            <a:off x="6223000" y="4889500"/>
            <a:ext cx="5270500" cy="1143000"/>
          </a:xfrm>
          <a:prstGeom prst="roundRect">
            <a:avLst>
              <a:gd name="adj" fmla="val 0"/>
            </a:avLst>
          </a:prstGeom>
          <a:solidFill>
            <a:srgbClr val="F9FAFB">
              <a:alpha val="100000"/>
            </a:srgbClr>
          </a:solidFill>
          <a:ln w="12700" cap="flat" cmpd="sng">
            <a:solidFill>
              <a:srgbClr val="0052D9">
                <a:alpha val="15000"/>
              </a:srgbClr>
            </a:solidFill>
            <a:prstDash val="solid"/>
            <a:round/>
          </a:ln>
        </p:spPr>
        <p:txBody>
          <a:bodyPr vert="horz" wrap="square" lIns="63500" tIns="63500" rIns="63500" bIns="63500" rtlCol="0" anchor="ctr"/>
          <a:lstStyle/>
          <a:p>
            <a:pPr algn="ctr">
              <a:defRPr/>
            </a:pPr>
          </a:p>
        </p:txBody>
      </p:sp>
      <p:pic>
        <p:nvPicPr>
          <p:cNvPr id="30" name="Picture 30"/>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13500" y="5080000"/>
            <a:ext cx="457200" cy="457200"/>
          </a:xfrm>
          <a:prstGeom prst="rect">
            <a:avLst/>
          </a:prstGeom>
        </p:spPr>
      </p:pic>
      <p:sp>
        <p:nvSpPr>
          <p:cNvPr id="31" name="AutoShape 31"/>
          <p:cNvSpPr/>
          <p:nvPr/>
        </p:nvSpPr>
        <p:spPr>
          <a:xfrm>
            <a:off x="7048500" y="5016500"/>
            <a:ext cx="4254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C00000"/>
                </a:solidFill>
                <a:latin typeface="Noto Sans SC"/>
                <a:ea typeface="Noto Sans SC"/>
                <a:cs typeface="Noto Sans SC"/>
                <a:sym typeface="Noto Sans SC"/>
              </a:rPr>
              <a:t>PAC2026</a:t>
            </a:r>
            <a:r>
              <a:rPr lang="en-US" sz="1600" b="1" i="0" u="none" strike="noStrike">
                <a:solidFill>
                  <a:srgbClr val="333333"/>
                </a:solidFill>
                <a:latin typeface="Noto Sans SC"/>
                <a:ea typeface="Noto Sans SC"/>
                <a:cs typeface="Noto Sans SC"/>
                <a:sym typeface="Noto Sans SC"/>
              </a:rPr>
              <a:t>：直通名企，斩获</a:t>
            </a:r>
            <a:r>
              <a:rPr lang="en-US" sz="1600" b="1" i="0" u="none" strike="noStrike">
                <a:solidFill>
                  <a:srgbClr val="C00000"/>
                </a:solidFill>
                <a:latin typeface="Noto Sans SC"/>
                <a:ea typeface="Noto Sans SC"/>
                <a:cs typeface="Noto Sans SC"/>
                <a:sym typeface="Noto Sans SC"/>
              </a:rPr>
              <a:t>6万特等奖</a:t>
            </a:r>
            <a:endParaRPr lang="en-US" sz="1100"/>
          </a:p>
          <a:p>
            <a:pPr marL="0" indent="0" algn="l">
              <a:lnSpc>
                <a:spcPct val="108000"/>
              </a:lnSpc>
            </a:pPr>
            <a:r>
              <a:rPr lang="en-US" sz="1300" b="0" i="0" u="none" strike="noStrike">
                <a:solidFill>
                  <a:srgbClr val="666666"/>
                </a:solidFill>
                <a:latin typeface="Noto Sans SC"/>
                <a:ea typeface="Noto Sans SC"/>
                <a:cs typeface="Noto Sans SC"/>
                <a:sym typeface="Noto Sans SC"/>
              </a:rPr>
              <a:t>特等奖奖金6万元，获奖团队</a:t>
            </a:r>
            <a:r>
              <a:rPr lang="en-US" sz="1300" b="0" i="0" u="none" strike="noStrike">
                <a:solidFill>
                  <a:srgbClr val="C00000"/>
                </a:solidFill>
                <a:latin typeface="Noto Sans SC"/>
                <a:ea typeface="Noto Sans SC"/>
                <a:cs typeface="Noto Sans SC"/>
                <a:sym typeface="Noto Sans SC"/>
              </a:rPr>
              <a:t>直通华为面试</a:t>
            </a:r>
            <a:r>
              <a:rPr lang="en-US" sz="1300" b="0" i="0" u="none" strike="noStrike">
                <a:solidFill>
                  <a:srgbClr val="666666"/>
                </a:solidFill>
                <a:latin typeface="Noto Sans SC"/>
                <a:ea typeface="Noto Sans SC"/>
                <a:cs typeface="Noto Sans SC"/>
                <a:sym typeface="Noto Sans SC"/>
              </a:rPr>
              <a:t>，同时</a:t>
            </a:r>
            <a:r>
              <a:rPr lang="en-US" sz="1300" b="0" i="0" u="none" strike="noStrike">
                <a:solidFill>
                  <a:srgbClr val="C00000"/>
                </a:solidFill>
                <a:latin typeface="Noto Sans SC"/>
                <a:ea typeface="Noto Sans SC"/>
                <a:cs typeface="Noto Sans SC"/>
                <a:sym typeface="Noto Sans SC"/>
              </a:rPr>
              <a:t>获腾讯、寒武纪等头部科技企业的优先推荐机会</a:t>
            </a:r>
            <a:r>
              <a:rPr lang="en-US" sz="1300" b="0" i="0" u="none" strike="noStrike">
                <a:solidFill>
                  <a:srgbClr val="666666"/>
                </a:solidFill>
                <a:latin typeface="Noto Sans SC"/>
                <a:ea typeface="Noto Sans SC"/>
                <a:cs typeface="Noto Sans SC"/>
                <a:sym typeface="Noto Sans SC"/>
              </a:rPr>
              <a:t>。</a:t>
            </a:r>
            <a:endParaRPr lang="en-US" sz="1300" b="0" i="0" u="none" strike="noStrike">
              <a:solidFill>
                <a:srgbClr val="666666"/>
              </a:solidFill>
              <a:latin typeface="Noto Sans SC"/>
              <a:ea typeface="Noto Sans SC"/>
              <a:cs typeface="Noto Sans SC"/>
              <a:sym typeface="Noto Sans SC"/>
            </a:endParaRPr>
          </a:p>
        </p:txBody>
      </p:sp>
      <p:sp>
        <p:nvSpPr>
          <p:cNvPr id="32" name="AutoShape 32"/>
          <p:cNvSpPr/>
          <p:nvPr/>
        </p:nvSpPr>
        <p:spPr>
          <a:xfrm>
            <a:off x="762000" y="6223000"/>
            <a:ext cx="10668000" cy="508000"/>
          </a:xfrm>
          <a:prstGeom prst="roundRect">
            <a:avLst>
              <a:gd name="adj" fmla="val 0"/>
            </a:avLst>
          </a:prstGeom>
          <a:solidFill>
            <a:srgbClr val="0052D9">
              <a:alpha val="8000"/>
            </a:srgbClr>
          </a:solidFill>
          <a:ln w="25400" cap="flat" cmpd="sng">
            <a:noFill/>
            <a:prstDash val="solid"/>
            <a:round/>
          </a:ln>
        </p:spPr>
        <p:txBody>
          <a:bodyPr vert="horz" wrap="square" lIns="63500" tIns="63500" rIns="63500" bIns="63500" rtlCol="0" anchor="ctr"/>
          <a:lstStyle/>
          <a:p>
            <a:pPr algn="ctr">
              <a:defRPr/>
            </a:pPr>
          </a:p>
        </p:txBody>
      </p:sp>
      <p:sp>
        <p:nvSpPr>
          <p:cNvPr id="33" name="AutoShape 33"/>
          <p:cNvSpPr/>
          <p:nvPr/>
        </p:nvSpPr>
        <p:spPr>
          <a:xfrm>
            <a:off x="762000" y="6223000"/>
            <a:ext cx="50800" cy="508000"/>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sp>
        <p:nvSpPr>
          <p:cNvPr id="34" name="AutoShape 34"/>
          <p:cNvSpPr/>
          <p:nvPr/>
        </p:nvSpPr>
        <p:spPr>
          <a:xfrm>
            <a:off x="952500" y="6299200"/>
            <a:ext cx="10287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52D9"/>
                </a:solidFill>
                <a:latin typeface="Noto Sans SC"/>
                <a:ea typeface="Noto Sans SC"/>
                <a:cs typeface="Noto Sans SC"/>
                <a:sym typeface="Noto Sans SC"/>
              </a:rPr>
              <a:t>立即报名开启征程：</a:t>
            </a:r>
            <a:r>
              <a:rPr lang="en-US" sz="1400" b="0" i="0" u="none" strike="noStrike">
                <a:solidFill>
                  <a:srgbClr val="333333"/>
                </a:solidFill>
                <a:latin typeface="Noto Sans SC"/>
                <a:ea typeface="Noto Sans SC"/>
                <a:cs typeface="Noto Sans SC"/>
                <a:sym typeface="Noto Sans SC"/>
              </a:rPr>
              <a:t>报名网址 </a:t>
            </a:r>
            <a:r>
              <a:rPr lang="en-US" sz="1400" b="1" i="0" u="none" strike="noStrike">
                <a:solidFill>
                  <a:srgbClr val="C00000"/>
                </a:solidFill>
                <a:latin typeface="Noto Sans SC"/>
                <a:ea typeface="Noto Sans SC"/>
                <a:cs typeface="Noto Sans SC"/>
                <a:sym typeface="Noto Sans SC"/>
              </a:rPr>
              <a:t>https://sticapply.sz.gov.cn/scs</a:t>
            </a:r>
            <a:r>
              <a:rPr lang="en-US" sz="1400" b="0" i="0" u="none" strike="noStrike">
                <a:solidFill>
                  <a:srgbClr val="333333"/>
                </a:solidFill>
                <a:latin typeface="Noto Sans SC"/>
                <a:ea typeface="Noto Sans SC"/>
                <a:cs typeface="Noto Sans SC"/>
                <a:sym typeface="Noto Sans SC"/>
              </a:rPr>
              <a:t> ，深圳超算中心与深创赛共同见证你的创新成果！</a:t>
            </a:r>
            <a:endParaRPr lang="en-US" sz="1100"/>
          </a:p>
        </p:txBody>
      </p:sp>
      <p:pic>
        <p:nvPicPr>
          <p:cNvPr id="35" name="图片 34" descr="截屏2026-06-18 14.37.13"/>
          <p:cNvPicPr>
            <a:picLocks noChangeAspect="1"/>
          </p:cNvPicPr>
          <p:nvPr/>
        </p:nvPicPr>
        <p:blipFill>
          <a:blip r:embed="rId33">
            <a:clrChange>
              <a:clrFrom>
                <a:srgbClr val="FFFFFF">
                  <a:alpha val="100000"/>
                </a:srgbClr>
              </a:clrFrom>
              <a:clrTo>
                <a:srgbClr val="FFFFFF">
                  <a:alpha val="100000"/>
                  <a:alpha val="0"/>
                </a:srgbClr>
              </a:clrTo>
            </a:clrChange>
          </a:blip>
          <a:stretch>
            <a:fillRect/>
          </a:stretch>
        </p:blipFill>
        <p:spPr>
          <a:xfrm>
            <a:off x="10477500" y="-9525"/>
            <a:ext cx="1714500" cy="1101725"/>
          </a:xfrm>
          <a:prstGeom prst="rect">
            <a:avLst/>
          </a:prstGeom>
        </p:spPr>
      </p:pic>
      <p:sp>
        <p:nvSpPr>
          <p:cNvPr id="40" name="AutoShape 3"/>
          <p:cNvSpPr/>
          <p:nvPr/>
        </p:nvSpPr>
        <p:spPr>
          <a:xfrm>
            <a:off x="762000" y="426085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Noto Sans SC"/>
                <a:ea typeface="Noto Sans SC"/>
                <a:cs typeface="Noto Sans SC"/>
                <a:sym typeface="Noto Sans SC"/>
              </a:rPr>
              <a:t>06 </a:t>
            </a:r>
            <a:r>
              <a:rPr lang="zh-CN" altLang="en-US" sz="2000" b="1" i="0" u="none" strike="noStrike">
                <a:solidFill>
                  <a:srgbClr val="333333"/>
                </a:solidFill>
                <a:latin typeface="Noto Sans SC"/>
                <a:ea typeface="Noto Sans SC"/>
                <a:cs typeface="Noto Sans SC"/>
                <a:sym typeface="Noto Sans SC"/>
              </a:rPr>
              <a:t>报名</a:t>
            </a:r>
            <a:r>
              <a:rPr lang="zh-CN" altLang="en-US" sz="2000" b="1" i="0" u="none" strike="noStrike">
                <a:solidFill>
                  <a:srgbClr val="C00000"/>
                </a:solidFill>
                <a:latin typeface="Noto Sans SC"/>
                <a:ea typeface="Noto Sans SC"/>
                <a:cs typeface="Noto Sans SC"/>
                <a:sym typeface="Noto Sans SC"/>
              </a:rPr>
              <a:t>深创赛</a:t>
            </a:r>
            <a:r>
              <a:rPr lang="en-US" altLang="zh-CN" sz="2000" b="1" i="0" u="none" strike="noStrike">
                <a:solidFill>
                  <a:srgbClr val="C00000"/>
                </a:solidFill>
                <a:latin typeface="Noto Sans SC"/>
                <a:ea typeface="Noto Sans SC"/>
                <a:cs typeface="Noto Sans SC"/>
                <a:sym typeface="Noto Sans SC"/>
              </a:rPr>
              <a:t>-</a:t>
            </a:r>
            <a:r>
              <a:rPr lang="zh-CN" altLang="en-US" sz="2000" b="1" i="0" u="none" strike="noStrike">
                <a:solidFill>
                  <a:srgbClr val="C00000"/>
                </a:solidFill>
                <a:latin typeface="Noto Sans SC"/>
                <a:ea typeface="Noto Sans SC"/>
                <a:cs typeface="Noto Sans SC"/>
                <a:sym typeface="Noto Sans SC"/>
              </a:rPr>
              <a:t>超算华为联合赛</a:t>
            </a:r>
            <a:r>
              <a:rPr lang="zh-CN" altLang="en-US" sz="2000" b="1" i="0" u="none" strike="noStrike">
                <a:solidFill>
                  <a:srgbClr val="333333"/>
                </a:solidFill>
                <a:latin typeface="Noto Sans SC"/>
                <a:ea typeface="Noto Sans SC"/>
                <a:cs typeface="Noto Sans SC"/>
                <a:sym typeface="Noto Sans SC"/>
              </a:rPr>
              <a:t>可同步参评鲲鹏</a:t>
            </a:r>
            <a:r>
              <a:rPr lang="en-US" altLang="zh-CN" sz="2000" b="1" i="0" u="none" strike="noStrike">
                <a:solidFill>
                  <a:srgbClr val="333333"/>
                </a:solidFill>
                <a:latin typeface="Noto Sans SC"/>
                <a:ea typeface="Noto Sans SC"/>
                <a:cs typeface="Noto Sans SC"/>
                <a:sym typeface="Noto Sans SC"/>
              </a:rPr>
              <a:t>S2</a:t>
            </a:r>
            <a:r>
              <a:rPr lang="zh-CN" altLang="en-US" sz="2000" b="1" i="0" u="none" strike="noStrike">
                <a:solidFill>
                  <a:srgbClr val="333333"/>
                </a:solidFill>
                <a:latin typeface="Noto Sans SC"/>
                <a:ea typeface="Noto Sans SC"/>
                <a:cs typeface="Noto Sans SC"/>
                <a:sym typeface="Noto Sans SC"/>
              </a:rPr>
              <a:t>拿双份奖项，通过了深创赛预选赛的团队可以直通</a:t>
            </a:r>
            <a:r>
              <a:rPr lang="en-US" altLang="zh-CN" sz="2000" b="1" i="0" u="none" strike="noStrike">
                <a:solidFill>
                  <a:srgbClr val="333333"/>
                </a:solidFill>
                <a:latin typeface="Noto Sans SC"/>
                <a:ea typeface="Noto Sans SC"/>
                <a:cs typeface="Noto Sans SC"/>
                <a:sym typeface="Noto Sans SC"/>
              </a:rPr>
              <a:t>PAC</a:t>
            </a:r>
            <a:r>
              <a:rPr lang="zh-CN" altLang="en-US" sz="2000" b="1" i="0" u="none" strike="noStrike">
                <a:solidFill>
                  <a:srgbClr val="333333"/>
                </a:solidFill>
                <a:latin typeface="Noto Sans SC"/>
                <a:ea typeface="Noto Sans SC"/>
                <a:cs typeface="Noto Sans SC"/>
                <a:sym typeface="Noto Sans SC"/>
              </a:rPr>
              <a:t>大赛的总决赛！</a:t>
            </a:r>
            <a:endParaRPr lang="zh-CN" altLang="en-US" sz="2000" b="1" i="0" u="none" strike="noStrike">
              <a:solidFill>
                <a:srgbClr val="333333"/>
              </a:solidFill>
              <a:latin typeface="Noto Sans SC"/>
              <a:ea typeface="Noto Sans SC"/>
              <a:cs typeface="Noto Sans SC"/>
              <a:sym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截屏2026-06-18 17.06.42"/>
          <p:cNvPicPr>
            <a:picLocks noChangeAspect="1"/>
          </p:cNvPicPr>
          <p:nvPr/>
        </p:nvPicPr>
        <p:blipFill>
          <a:blip r:embed="rId1"/>
          <a:stretch>
            <a:fillRect/>
          </a:stretch>
        </p:blipFill>
        <p:spPr>
          <a:xfrm>
            <a:off x="0" y="381000"/>
            <a:ext cx="4091940" cy="6178550"/>
          </a:xfrm>
          <a:prstGeom prst="rect">
            <a:avLst/>
          </a:prstGeom>
        </p:spPr>
      </p:pic>
      <p:pic>
        <p:nvPicPr>
          <p:cNvPr id="6" name="图片 5" descr="截屏2026-06-18 17.06.55"/>
          <p:cNvPicPr>
            <a:picLocks noChangeAspect="1"/>
          </p:cNvPicPr>
          <p:nvPr/>
        </p:nvPicPr>
        <p:blipFill>
          <a:blip r:embed="rId2"/>
          <a:stretch>
            <a:fillRect/>
          </a:stretch>
        </p:blipFill>
        <p:spPr>
          <a:xfrm>
            <a:off x="4091940" y="381000"/>
            <a:ext cx="4008120" cy="6534785"/>
          </a:xfrm>
          <a:prstGeom prst="rect">
            <a:avLst/>
          </a:prstGeom>
        </p:spPr>
      </p:pic>
      <p:pic>
        <p:nvPicPr>
          <p:cNvPr id="7" name="图片 6" descr="截屏2026-06-18 17.07.09"/>
          <p:cNvPicPr>
            <a:picLocks noChangeAspect="1"/>
          </p:cNvPicPr>
          <p:nvPr/>
        </p:nvPicPr>
        <p:blipFill>
          <a:blip r:embed="rId3"/>
          <a:stretch>
            <a:fillRect/>
          </a:stretch>
        </p:blipFill>
        <p:spPr>
          <a:xfrm>
            <a:off x="8099425" y="381000"/>
            <a:ext cx="4092575" cy="5680710"/>
          </a:xfrm>
          <a:prstGeom prst="rect">
            <a:avLst/>
          </a:prstGeom>
        </p:spPr>
      </p:pic>
      <p:sp>
        <p:nvSpPr>
          <p:cNvPr id="8" name="AutoShape 3"/>
          <p:cNvSpPr/>
          <p:nvPr/>
        </p:nvSpPr>
        <p:spPr>
          <a:xfrm>
            <a:off x="0" y="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i="0" u="none" strike="noStrike">
                <a:solidFill>
                  <a:srgbClr val="333333"/>
                </a:solidFill>
                <a:latin typeface="Noto Sans SC"/>
                <a:ea typeface="Noto Sans SC"/>
                <a:cs typeface="Noto Sans SC"/>
                <a:sym typeface="Noto Sans SC"/>
              </a:rPr>
              <a:t>附件</a:t>
            </a:r>
            <a:r>
              <a:rPr lang="en-US" altLang="zh-CN" sz="2000" b="1" i="0" u="none" strike="noStrike">
                <a:solidFill>
                  <a:srgbClr val="333333"/>
                </a:solidFill>
                <a:latin typeface="Noto Sans SC"/>
                <a:ea typeface="Noto Sans SC"/>
                <a:cs typeface="Noto Sans SC"/>
                <a:sym typeface="Noto Sans SC"/>
              </a:rPr>
              <a:t>：</a:t>
            </a:r>
            <a:r>
              <a:rPr lang="en-US" sz="2000" b="1" i="0" u="none" strike="noStrike">
                <a:solidFill>
                  <a:srgbClr val="333333"/>
                </a:solidFill>
                <a:latin typeface="Noto Sans SC"/>
                <a:ea typeface="Noto Sans SC"/>
                <a:cs typeface="Noto Sans SC"/>
                <a:sym typeface="Noto Sans SC"/>
              </a:rPr>
              <a:t> </a:t>
            </a:r>
            <a:r>
              <a:rPr lang="zh-CN" altLang="en-US" sz="2000" b="1" i="0" u="none" strike="noStrike">
                <a:solidFill>
                  <a:srgbClr val="333333"/>
                </a:solidFill>
                <a:latin typeface="Noto Sans SC"/>
                <a:ea typeface="Noto Sans SC"/>
                <a:cs typeface="Noto Sans SC"/>
                <a:sym typeface="Noto Sans SC"/>
              </a:rPr>
              <a:t>鲲鹏高性能计算全球挑战赛（</a:t>
            </a:r>
            <a:r>
              <a:rPr lang="en-US" altLang="zh-CN" sz="2000" b="1" i="0" u="none" strike="noStrike">
                <a:solidFill>
                  <a:srgbClr val="333333"/>
                </a:solidFill>
                <a:latin typeface="Noto Sans SC"/>
                <a:ea typeface="Noto Sans SC"/>
                <a:cs typeface="Noto Sans SC"/>
                <a:sym typeface="Noto Sans SC"/>
              </a:rPr>
              <a:t>S2</a:t>
            </a:r>
            <a:r>
              <a:rPr lang="zh-CN" altLang="en-US" sz="2000" b="1" i="0" u="none" strike="noStrike">
                <a:solidFill>
                  <a:srgbClr val="333333"/>
                </a:solidFill>
                <a:latin typeface="Noto Sans SC"/>
                <a:ea typeface="Noto Sans SC"/>
                <a:cs typeface="Noto Sans SC"/>
                <a:sym typeface="Noto Sans SC"/>
              </a:rPr>
              <a:t>赛季）</a:t>
            </a:r>
            <a:r>
              <a:rPr lang="en-US" altLang="zh-CN" sz="2000" b="1" i="0" u="none" strike="noStrike">
                <a:solidFill>
                  <a:srgbClr val="333333"/>
                </a:solidFill>
                <a:latin typeface="Noto Sans SC"/>
                <a:ea typeface="Noto Sans SC"/>
                <a:cs typeface="Noto Sans SC"/>
                <a:sym typeface="Noto Sans SC"/>
              </a:rPr>
              <a:t>-</a:t>
            </a:r>
            <a:r>
              <a:rPr lang="zh-CN" altLang="en-US" sz="2000" b="1" i="0" u="none" strike="noStrike">
                <a:solidFill>
                  <a:srgbClr val="333333"/>
                </a:solidFill>
                <a:latin typeface="Noto Sans SC"/>
                <a:ea typeface="Noto Sans SC"/>
                <a:cs typeface="Noto Sans SC"/>
                <a:sym typeface="Noto Sans SC"/>
              </a:rPr>
              <a:t>三大赛题</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145,&quot;left&quot;:60,&quot;top&quot;:174,&quot;width&quot;:840}"/>
</p:tagLst>
</file>

<file path=ppt/tags/tag10.xml><?xml version="1.0" encoding="utf-8"?>
<p:tagLst xmlns:p="http://schemas.openxmlformats.org/presentationml/2006/main">
  <p:tag name="KSO_WM_DIAGRAM_VIRTUALLY_FRAME" val="{&quot;height&quot;:145,&quot;left&quot;:60,&quot;top&quot;:174,&quot;width&quot;:840}"/>
</p:tagLst>
</file>

<file path=ppt/tags/tag11.xml><?xml version="1.0" encoding="utf-8"?>
<p:tagLst xmlns:p="http://schemas.openxmlformats.org/presentationml/2006/main">
  <p:tag name="KSO_WM_DIAGRAM_VIRTUALLY_FRAME" val="{&quot;height&quot;:145,&quot;left&quot;:60,&quot;top&quot;:174,&quot;width&quot;:840}"/>
</p:tagLst>
</file>

<file path=ppt/tags/tag12.xml><?xml version="1.0" encoding="utf-8"?>
<p:tagLst xmlns:p="http://schemas.openxmlformats.org/presentationml/2006/main">
  <p:tag name="KSO_WM_DIAGRAM_VIRTUALLY_FRAME" val="{&quot;height&quot;:145,&quot;left&quot;:60,&quot;top&quot;:174,&quot;width&quot;:840}"/>
</p:tagLst>
</file>

<file path=ppt/tags/tag13.xml><?xml version="1.0" encoding="utf-8"?>
<p:tagLst xmlns:p="http://schemas.openxmlformats.org/presentationml/2006/main">
  <p:tag name="KSO_WM_DIAGRAM_VIRTUALLY_FRAME" val="{&quot;height&quot;:145,&quot;left&quot;:60,&quot;top&quot;:174,&quot;width&quot;:840}"/>
</p:tagLst>
</file>

<file path=ppt/tags/tag14.xml><?xml version="1.0" encoding="utf-8"?>
<p:tagLst xmlns:p="http://schemas.openxmlformats.org/presentationml/2006/main">
  <p:tag name="KSO_WM_DIAGRAM_VIRTUALLY_FRAME" val="{&quot;height&quot;:145,&quot;left&quot;:60,&quot;top&quot;:174,&quot;width&quot;:840}"/>
</p:tagLst>
</file>

<file path=ppt/tags/tag15.xml><?xml version="1.0" encoding="utf-8"?>
<p:tagLst xmlns:p="http://schemas.openxmlformats.org/presentationml/2006/main">
  <p:tag name="KSO_WM_DIAGRAM_VIRTUALLY_FRAME" val="{&quot;height&quot;:145,&quot;left&quot;:60,&quot;top&quot;:174,&quot;width&quot;:840}"/>
</p:tagLst>
</file>

<file path=ppt/tags/tag16.xml><?xml version="1.0" encoding="utf-8"?>
<p:tagLst xmlns:p="http://schemas.openxmlformats.org/presentationml/2006/main">
  <p:tag name="KSO_WM_DIAGRAM_VIRTUALLY_FRAME" val="{&quot;height&quot;:145,&quot;left&quot;:60,&quot;top&quot;:174,&quot;width&quot;:840}"/>
</p:tagLst>
</file>

<file path=ppt/tags/tag17.xml><?xml version="1.0" encoding="utf-8"?>
<p:tagLst xmlns:p="http://schemas.openxmlformats.org/presentationml/2006/main">
  <p:tag name="KSO_WM_DIAGRAM_VIRTUALLY_FRAME" val="{&quot;height&quot;:145,&quot;left&quot;:60,&quot;top&quot;:174,&quot;width&quot;:840}"/>
</p:tagLst>
</file>

<file path=ppt/tags/tag18.xml><?xml version="1.0" encoding="utf-8"?>
<p:tagLst xmlns:p="http://schemas.openxmlformats.org/presentationml/2006/main">
  <p:tag name="KSO_WM_DIAGRAM_VIRTUALLY_FRAME" val="{&quot;height&quot;:145,&quot;left&quot;:60,&quot;top&quot;:174,&quot;width&quot;:840}"/>
</p:tagLst>
</file>

<file path=ppt/tags/tag19.xml><?xml version="1.0" encoding="utf-8"?>
<p:tagLst xmlns:p="http://schemas.openxmlformats.org/presentationml/2006/main">
  <p:tag name="KSO_WM_DIAGRAM_VIRTUALLY_FRAME" val="{&quot;height&quot;:145,&quot;left&quot;:60,&quot;top&quot;:174,&quot;width&quot;:840}"/>
</p:tagLst>
</file>

<file path=ppt/tags/tag2.xml><?xml version="1.0" encoding="utf-8"?>
<p:tagLst xmlns:p="http://schemas.openxmlformats.org/presentationml/2006/main">
  <p:tag name="KSO_WM_DIAGRAM_VIRTUALLY_FRAME" val="{&quot;height&quot;:145,&quot;left&quot;:60,&quot;top&quot;:174,&quot;width&quot;:840}"/>
</p:tagLst>
</file>

<file path=ppt/tags/tag20.xml><?xml version="1.0" encoding="utf-8"?>
<p:tagLst xmlns:p="http://schemas.openxmlformats.org/presentationml/2006/main">
  <p:tag name="KSO_WM_DIAGRAM_VIRTUALLY_FRAME" val="{&quot;height&quot;:145,&quot;left&quot;:60,&quot;top&quot;:174,&quot;width&quot;:840}"/>
</p:tagLst>
</file>

<file path=ppt/tags/tag3.xml><?xml version="1.0" encoding="utf-8"?>
<p:tagLst xmlns:p="http://schemas.openxmlformats.org/presentationml/2006/main">
  <p:tag name="KSO_WM_DIAGRAM_VIRTUALLY_FRAME" val="{&quot;height&quot;:145,&quot;left&quot;:60,&quot;top&quot;:174,&quot;width&quot;:840}"/>
</p:tagLst>
</file>

<file path=ppt/tags/tag4.xml><?xml version="1.0" encoding="utf-8"?>
<p:tagLst xmlns:p="http://schemas.openxmlformats.org/presentationml/2006/main">
  <p:tag name="KSO_WM_DIAGRAM_VIRTUALLY_FRAME" val="{&quot;height&quot;:145,&quot;left&quot;:60,&quot;top&quot;:174,&quot;width&quot;:840}"/>
</p:tagLst>
</file>

<file path=ppt/tags/tag5.xml><?xml version="1.0" encoding="utf-8"?>
<p:tagLst xmlns:p="http://schemas.openxmlformats.org/presentationml/2006/main">
  <p:tag name="KSO_WM_DIAGRAM_VIRTUALLY_FRAME" val="{&quot;height&quot;:145,&quot;left&quot;:60,&quot;top&quot;:174,&quot;width&quot;:840}"/>
</p:tagLst>
</file>

<file path=ppt/tags/tag6.xml><?xml version="1.0" encoding="utf-8"?>
<p:tagLst xmlns:p="http://schemas.openxmlformats.org/presentationml/2006/main">
  <p:tag name="KSO_WM_DIAGRAM_VIRTUALLY_FRAME" val="{&quot;height&quot;:145,&quot;left&quot;:60,&quot;top&quot;:174,&quot;width&quot;:840}"/>
</p:tagLst>
</file>

<file path=ppt/tags/tag7.xml><?xml version="1.0" encoding="utf-8"?>
<p:tagLst xmlns:p="http://schemas.openxmlformats.org/presentationml/2006/main">
  <p:tag name="KSO_WM_DIAGRAM_VIRTUALLY_FRAME" val="{&quot;height&quot;:145,&quot;left&quot;:60,&quot;top&quot;:174,&quot;width&quot;:840}"/>
</p:tagLst>
</file>

<file path=ppt/tags/tag8.xml><?xml version="1.0" encoding="utf-8"?>
<p:tagLst xmlns:p="http://schemas.openxmlformats.org/presentationml/2006/main">
  <p:tag name="KSO_WM_DIAGRAM_VIRTUALLY_FRAME" val="{&quot;height&quot;:145,&quot;left&quot;:60,&quot;top&quot;:174,&quot;width&quot;:840}"/>
</p:tagLst>
</file>

<file path=ppt/tags/tag9.xml><?xml version="1.0" encoding="utf-8"?>
<p:tagLst xmlns:p="http://schemas.openxmlformats.org/presentationml/2006/main">
  <p:tag name="KSO_WM_DIAGRAM_VIRTUALLY_FRAME" val="{&quot;height&quot;:145,&quot;left&quot;:60,&quot;top&quot;:174,&quot;width&quot;:84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1570</Words>
  <Application>WPS 演示</Application>
  <PresentationFormat/>
  <Paragraphs>99</Paragraphs>
  <Slides>5</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vt:i4>
      </vt:variant>
    </vt:vector>
  </HeadingPairs>
  <TitlesOfParts>
    <vt:vector size="22" baseType="lpstr">
      <vt:lpstr>Arial</vt:lpstr>
      <vt:lpstr>宋体</vt:lpstr>
      <vt:lpstr>Wingdings</vt:lpstr>
      <vt:lpstr>Arial</vt:lpstr>
      <vt:lpstr>Noto Sans SC</vt:lpstr>
      <vt:lpstr>Thonburi</vt:lpstr>
      <vt:lpstr>黑体</vt:lpstr>
      <vt:lpstr>宋体</vt:lpstr>
      <vt:lpstr>汉仪书宋二KW</vt:lpstr>
      <vt:lpstr>汉仪中黑KW</vt:lpstr>
      <vt:lpstr>微软雅黑</vt:lpstr>
      <vt:lpstr>汉仪旗黑</vt:lpstr>
      <vt:lpstr>Arial Unicode MS</vt:lpstr>
      <vt:lpstr>Noto Sans SC</vt:lpstr>
      <vt:lpstr>苹方-简</vt:lpstr>
      <vt:lpstr>Office 主题​​</vt:lpstr>
      <vt:lpstr>默认主题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999</cp:lastModifiedBy>
  <cp:revision>24</cp:revision>
  <dcterms:created xsi:type="dcterms:W3CDTF">2026-06-18T10:53:30Z</dcterms:created>
  <dcterms:modified xsi:type="dcterms:W3CDTF">2026-06-18T10:53:30Z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{"Label":"1","ContentProducer":"001191110102MACQD9K64010000","ProduceID":"7652618254981696703","ReservedCode1":"","ContentPropagator":"","PropagateID":"","ReservedCode2":""}</vt:lpwstr>
  </property>
  <property fmtid="{D5CDD505-2E9C-101B-9397-08002B2CF9AE}" pid="3" name="KSOProductBuildVer">
    <vt:lpwstr>2052-12.1.26016.26016</vt:lpwstr>
  </property>
  <property fmtid="{D5CDD505-2E9C-101B-9397-08002B2CF9AE}" pid="4" name="ICV">
    <vt:lpwstr>0608FD38D44BD7177E92336A96A7C664_43</vt:lpwstr>
  </property>
</Properties>
</file>